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87" r:id="rId4"/>
    <p:sldId id="288" r:id="rId5"/>
    <p:sldId id="274" r:id="rId6"/>
    <p:sldId id="271" r:id="rId7"/>
    <p:sldId id="272" r:id="rId8"/>
    <p:sldId id="275" r:id="rId9"/>
    <p:sldId id="262" r:id="rId10"/>
    <p:sldId id="263" r:id="rId11"/>
    <p:sldId id="273" r:id="rId12"/>
    <p:sldId id="269" r:id="rId13"/>
    <p:sldId id="258" r:id="rId14"/>
    <p:sldId id="257" r:id="rId15"/>
    <p:sldId id="276" r:id="rId16"/>
    <p:sldId id="277" r:id="rId17"/>
    <p:sldId id="278" r:id="rId18"/>
    <p:sldId id="280" r:id="rId19"/>
    <p:sldId id="281" r:id="rId20"/>
    <p:sldId id="289" r:id="rId21"/>
    <p:sldId id="282" r:id="rId22"/>
    <p:sldId id="283" r:id="rId23"/>
    <p:sldId id="285" r:id="rId24"/>
    <p:sldId id="28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E05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53" d="100"/>
          <a:sy n="53" d="100"/>
        </p:scale>
        <p:origin x="-1866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5.1079528864936503E-2"/>
          <c:y val="5.5485533535865191E-4"/>
          <c:w val="0.93054603188225349"/>
          <c:h val="0.820231886151845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2"/>
          <c:dPt>
            <c:idx val="0"/>
            <c:spPr>
              <a:solidFill>
                <a:srgbClr val="FFFF00"/>
              </a:solidFill>
            </c:spPr>
          </c:dPt>
          <c:dLbls>
            <c:txPr>
              <a:bodyPr/>
              <a:lstStyle/>
              <a:p>
                <a:pPr>
                  <a:defRPr baseline="0">
                    <a:ln>
                      <a:solidFill>
                        <a:schemeClr val="tx1"/>
                      </a:solidFill>
                    </a:ln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Val val="1"/>
            <c:showLeaderLines val="1"/>
          </c:dLbls>
          <c:cat>
            <c:strRef>
              <c:f>Лист1!$A$2:$A$7</c:f>
              <c:strCache>
                <c:ptCount val="4"/>
                <c:pt idx="0">
                  <c:v>50 млн.лет назад</c:v>
                </c:pt>
                <c:pt idx="1">
                  <c:v>20 тысяч лет назад</c:v>
                </c:pt>
                <c:pt idx="2">
                  <c:v>5 775 лет назад</c:v>
                </c:pt>
                <c:pt idx="3">
                  <c:v>2 014 лет назад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4"/>
                <c:pt idx="0">
                  <c:v>52.38</c:v>
                </c:pt>
                <c:pt idx="1">
                  <c:v>28.57</c:v>
                </c:pt>
                <c:pt idx="2">
                  <c:v>14.28</c:v>
                </c:pt>
                <c:pt idx="3">
                  <c:v>4.76</c:v>
                </c:pt>
              </c:numCache>
            </c:numRef>
          </c:val>
        </c:ser>
        <c:dLbls/>
      </c:pie3DChart>
    </c:plotArea>
    <c:legend>
      <c:legendPos val="b"/>
      <c:layout>
        <c:manualLayout>
          <c:xMode val="edge"/>
          <c:yMode val="edge"/>
          <c:x val="3.8604880245142803E-2"/>
          <c:y val="0.67810128015126203"/>
          <c:w val="0.91869592401910016"/>
          <c:h val="0.31984601291680426"/>
        </c:manualLayout>
      </c:layout>
    </c:legend>
    <c:plotVisOnly val="1"/>
    <c:dispBlanksAs val="zero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3623978201634893E-2"/>
          <c:y val="5.5479303619157701E-4"/>
          <c:w val="0.93054603188225349"/>
          <c:h val="0.820231886151845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2"/>
          <c:dPt>
            <c:idx val="0"/>
            <c:spPr>
              <a:solidFill>
                <a:srgbClr val="FFFF00"/>
              </a:solidFill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baseline="0">
                      <a:ln>
                        <a:solidFill>
                          <a:sysClr val="windowText" lastClr="000000"/>
                        </a:solidFill>
                      </a:ln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baseline="0">
                      <a:ln>
                        <a:solidFill>
                          <a:sysClr val="windowText" lastClr="000000"/>
                        </a:solidFill>
                      </a:ln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</c:dLbl>
            <c:txPr>
              <a:bodyPr/>
              <a:lstStyle/>
              <a:p>
                <a:pPr>
                  <a:defRPr>
                    <a:ln>
                      <a:solidFill>
                        <a:sysClr val="windowText" lastClr="000000"/>
                      </a:solidFill>
                    </a:ln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Лист1!$A$2:$A$7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2"/>
                <c:pt idx="0">
                  <c:v>71.430000000000007</c:v>
                </c:pt>
                <c:pt idx="1">
                  <c:v>28.57</c:v>
                </c:pt>
              </c:numCache>
            </c:numRef>
          </c:val>
        </c:ser>
        <c:dLbls>
          <c:showVal val="1"/>
        </c:dLbls>
      </c:pie3DChart>
    </c:plotArea>
    <c:legend>
      <c:legendPos val="b"/>
      <c:layout>
        <c:manualLayout>
          <c:xMode val="edge"/>
          <c:yMode val="edge"/>
          <c:x val="0.69456996408639449"/>
          <c:y val="5.9012719563900804E-3"/>
          <c:w val="0.30325785293968882"/>
          <c:h val="0.82944760751060054"/>
        </c:manualLayout>
      </c:layout>
    </c:legend>
    <c:plotVisOnly val="1"/>
    <c:dispBlanksAs val="zero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8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2.3109243697478996E-2"/>
          <c:y val="0"/>
          <c:w val="0.9768907563025222"/>
          <c:h val="0.92783755218517239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Лист1!$A$2:$A$10</c:f>
              <c:strCache>
                <c:ptCount val="7"/>
                <c:pt idx="0">
                  <c:v>воск</c:v>
                </c:pt>
                <c:pt idx="1">
                  <c:v>перга</c:v>
                </c:pt>
                <c:pt idx="2">
                  <c:v>пыльца</c:v>
                </c:pt>
                <c:pt idx="3">
                  <c:v>маточное молочко</c:v>
                </c:pt>
                <c:pt idx="4">
                  <c:v>пчелиный яд</c:v>
                </c:pt>
                <c:pt idx="5">
                  <c:v>прополис</c:v>
                </c:pt>
                <c:pt idx="6">
                  <c:v>ничего не знаю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47.61</c:v>
                </c:pt>
                <c:pt idx="1">
                  <c:v>9.52</c:v>
                </c:pt>
                <c:pt idx="2">
                  <c:v>95.23</c:v>
                </c:pt>
                <c:pt idx="3">
                  <c:v>47.61</c:v>
                </c:pt>
                <c:pt idx="4">
                  <c:v>61.9</c:v>
                </c:pt>
                <c:pt idx="5">
                  <c:v>9.52</c:v>
                </c:pt>
                <c:pt idx="6">
                  <c:v>4.7699999999999996</c:v>
                </c:pt>
              </c:numCache>
            </c:numRef>
          </c:val>
        </c:ser>
        <c:dLbls>
          <c:showVal val="1"/>
        </c:dLbls>
        <c:gapWidth val="95"/>
        <c:gapDepth val="95"/>
        <c:shape val="cylinder"/>
        <c:axId val="113544576"/>
        <c:axId val="113550464"/>
        <c:axId val="0"/>
      </c:bar3DChart>
      <c:catAx>
        <c:axId val="1135445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>
                <a:ln>
                  <a:solidFill>
                    <a:schemeClr val="tx1"/>
                  </a:solidFill>
                </a:ln>
              </a:defRPr>
            </a:pPr>
            <a:endParaRPr lang="ru-RU"/>
          </a:p>
        </c:txPr>
        <c:crossAx val="113550464"/>
        <c:crosses val="autoZero"/>
        <c:auto val="1"/>
        <c:lblAlgn val="ctr"/>
        <c:lblOffset val="100"/>
      </c:catAx>
      <c:valAx>
        <c:axId val="113550464"/>
        <c:scaling>
          <c:orientation val="minMax"/>
        </c:scaling>
        <c:delete val="1"/>
        <c:axPos val="l"/>
        <c:numFmt formatCode="General" sourceLinked="1"/>
        <c:tickLblPos val="nextTo"/>
        <c:crossAx val="1135445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E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C4259-BD12-427F-BCF4-7C1B87E923EC}" type="datetimeFigureOut">
              <a:rPr lang="ru-RU" smtClean="0"/>
              <a:pPr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FCED1-C22C-45D8-98A2-14F1D4FADB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gif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microsoft.com/office/2007/relationships/hdphoto" Target="../media/hdphoto2.wdp"/><Relationship Id="rId4" Type="http://schemas.openxmlformats.org/officeDocument/2006/relationships/image" Target="../media/image41.jpeg"/><Relationship Id="rId9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microsoft.com/office/2007/relationships/hdphoto" Target="../media/hdphoto6.wdp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microsoft.com/office/2007/relationships/hdphoto" Target="../media/hdphoto8.wdp"/><Relationship Id="rId4" Type="http://schemas.openxmlformats.org/officeDocument/2006/relationships/image" Target="../media/image48.jpeg"/><Relationship Id="rId9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5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2071678"/>
            <a:ext cx="7143800" cy="35004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714356"/>
            <a:ext cx="7172348" cy="1643074"/>
          </a:xfr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Пчела в жизни человека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464" y="5572140"/>
            <a:ext cx="5143536" cy="128586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Презентацию подготовила: 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Гусева Алина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ученица 4-б класса , 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МОУ гимназии № 12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edge/>
      </p:transition>
    </mc:Choice>
    <mc:Fallback>
      <p:transition spd="slow">
        <p:wedg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85786" y="214290"/>
            <a:ext cx="7729566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Жизнь пчелы в природе и у человека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18420" y="1714487"/>
            <a:ext cx="3002051" cy="30960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Древние люди подвешивали к деревьям  деревянные корыта   – борти , а охотников за мёдом называли  бортниками.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Дикие пчелы искусали пятерых бразильцев, одного - насмерт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08"/>
          <a:stretch/>
        </p:blipFill>
        <p:spPr bwMode="auto">
          <a:xfrm>
            <a:off x="466667" y="1795699"/>
            <a:ext cx="3368988" cy="28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000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204" y="3356992"/>
            <a:ext cx="1698675" cy="3204865"/>
          </a:xfrm>
          <a:prstGeom prst="rect">
            <a:avLst/>
          </a:prstGeom>
        </p:spPr>
      </p:pic>
      <p:pic>
        <p:nvPicPr>
          <p:cNvPr id="9" name="Рисунок 8" descr="79637984_large_Med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5655" y="2178953"/>
            <a:ext cx="1873220" cy="357082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Жизнь пчёл у человека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 descr="iCA6K3N4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643050"/>
            <a:ext cx="4957207" cy="2794062"/>
          </a:xfrm>
          <a:prstGeom prst="rect">
            <a:avLst/>
          </a:prstGeom>
        </p:spPr>
      </p:pic>
      <p:pic>
        <p:nvPicPr>
          <p:cNvPr id="2050" name="Picture 2" descr="Как сделать улей своими руками Мед и пчёл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57702"/>
            <a:ext cx="2900745" cy="268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beer beehive of imama of settlement Tindi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58275"/>
            <a:ext cx="3453474" cy="265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Медоносные пчелы живут большими семьями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породы : Фермер и пчелово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30" t="6006" r="5902" b="6389"/>
          <a:stretch/>
        </p:blipFill>
        <p:spPr bwMode="auto">
          <a:xfrm>
            <a:off x="683568" y="1700808"/>
            <a:ext cx="4697333" cy="318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Без царицы пчелиная семья может существовать достаточно долго - Правда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0446" y="2204865"/>
            <a:ext cx="356439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Еврокомиссия призвала запретить пестициды-убийцы пчел - Рамблер-Нов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1619" y="3937598"/>
            <a:ext cx="3634892" cy="23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vanov_petrov Пчела медоносная Apis mellifer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09935"/>
            <a:ext cx="3239927" cy="215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Общение между пчелами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100" name="Picture 4" descr="Что такое ТАНЕЦ ПЧЕ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92622" y="31714"/>
            <a:ext cx="235044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96952"/>
            <a:ext cx="4750668" cy="352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Мёд и другие продукты пчеловодства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9" name="Содержимое 8" descr="A13_43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600200"/>
            <a:ext cx="8143932" cy="4757758"/>
          </a:xfrm>
          <a:prstGeom prst="rect">
            <a:avLst/>
          </a:prstGeom>
          <a:ln>
            <a:solidFill>
              <a:srgbClr val="38E058">
                <a:alpha val="98039"/>
              </a:srgb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2570819"/>
            <a:ext cx="4814192" cy="169120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Воск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уникальное вещество, способное сохранять свои качества долгие годы, используется человеком почти в 40 отраслях промышленности.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563888" y="714492"/>
            <a:ext cx="4960168" cy="135976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натуральный, лечебный продукт.  Употребление меда обеспечивает человеку долгие и здоровые годы жизни.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00562" y="4643446"/>
            <a:ext cx="3978442" cy="1871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Цветочная пыльца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ценный диетический продукт. Она так же используется в медицине и пищевой промышленности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2" name="Picture 2" descr="Курйозний випадок в аєропорті. У головній ролі - ме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563" y="714492"/>
            <a:ext cx="2544217" cy="169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xn--80ajsoi2b0b.xn--p1ai/images/bee_wa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1105" y="2431597"/>
            <a:ext cx="2192052" cy="219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Дневник Алексей Шевченко : LiveInternet - Российский Сервис …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2374" y="4635682"/>
            <a:ext cx="2226949" cy="167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971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885983"/>
            <a:ext cx="5188133" cy="151216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Перга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или пчелиный хлеб – уникальный продукт пчеловодства. Она содержит все микроэлементы, необходимые для здоровья и жизни человека.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891479" y="2420888"/>
            <a:ext cx="4712969" cy="106603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Пчелиный яд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особое лечебное средство, используется в народной медицине и фармацевтике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153454" y="3486918"/>
            <a:ext cx="4595010" cy="115212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Прополис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лечебный пчелиный клей, используемый в медицине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644008" y="5071218"/>
            <a:ext cx="4104456" cy="1166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Маточное молочко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ценнейшее косметическое средство.</a:t>
            </a:r>
          </a:p>
        </p:txBody>
      </p:sp>
      <p:pic>
        <p:nvPicPr>
          <p:cNvPr id="6146" name="Picture 2" descr="Перга пчелиная: как принимать детя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7"/>
            <a:ext cx="2814191" cy="187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челиный яд samodelpshelovod.ru samodelpshelovod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980" y="2158454"/>
            <a:ext cx="2059398" cy="154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Прополис и настойка прополис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86918"/>
            <a:ext cx="2379849" cy="158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Маточное молочко пчелиное: купить, применение, полезные свойства, цен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1900" y="4821716"/>
            <a:ext cx="2501554" cy="166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968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Значение  пчелы в геральдике 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816224"/>
            <a:ext cx="4690864" cy="25488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Пчела  - как пример </a:t>
            </a:r>
          </a:p>
          <a:p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рудолюбия , </a:t>
            </a:r>
          </a:p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Аккуратности,</a:t>
            </a:r>
          </a:p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Бережливости, </a:t>
            </a:r>
          </a:p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беззаветной преданности своей семье</a:t>
            </a:r>
          </a:p>
          <a:p>
            <a:endParaRPr lang="ru-RU" dirty="0"/>
          </a:p>
        </p:txBody>
      </p:sp>
      <p:pic>
        <p:nvPicPr>
          <p:cNvPr id="10" name="Содержимое 11" descr="Tambov_(2008)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44824"/>
            <a:ext cx="1605941" cy="1656184"/>
          </a:xfrm>
          <a:prstGeom prst="rect">
            <a:avLst/>
          </a:prstGeom>
          <a:ln>
            <a:noFill/>
          </a:ln>
        </p:spPr>
      </p:pic>
      <p:pic>
        <p:nvPicPr>
          <p:cNvPr id="13" name="Содержимое 8" descr="sladkovskoe_selo_co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56" y="3700209"/>
            <a:ext cx="1352355" cy="1616315"/>
          </a:xfrm>
          <a:prstGeom prst="rect">
            <a:avLst/>
          </a:prstGeom>
        </p:spPr>
      </p:pic>
      <p:pic>
        <p:nvPicPr>
          <p:cNvPr id="11" name="Рисунок 10" descr="http://upload.wikimedia.org/wikipedia/commons/thumb/8/85/CoatArmsGordeevskyMR.png/150px-CoatArmsGordeevskyMR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876198"/>
            <a:ext cx="1294817" cy="1632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2" descr="Леток. Продажа меда в Санкт-Петербурге, продажа пчеломаток, продажа пчелопакетов, продажа меда в сотах, продажа забруса, продаж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064607"/>
            <a:ext cx="1584176" cy="163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Содержимое 4" descr="Пестравский район Россия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7740" y="4858447"/>
            <a:ext cx="1458516" cy="1518047"/>
          </a:xfrm>
          <a:prstGeom prst="rect">
            <a:avLst/>
          </a:prstGeom>
        </p:spPr>
      </p:pic>
      <p:pic>
        <p:nvPicPr>
          <p:cNvPr id="15" name="Рисунок 14" descr="D:\Новая папка\пчелы\ПЧЕЛЫ\Пчела на гербах\альвеста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712307"/>
            <a:ext cx="1513205" cy="1833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D:\Новая папка\пчелы\ПЧЕЛЫ\Пчела на гербах\гавана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4477" y="1913550"/>
            <a:ext cx="163512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9460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Исследование знаний одноклассников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772816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Когда появились пчелы на планете Земля?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259228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56992"/>
            <a:ext cx="2699840" cy="202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xmlns="" val="1578405076"/>
              </p:ext>
            </p:extLst>
          </p:nvPr>
        </p:nvGraphicFramePr>
        <p:xfrm>
          <a:off x="4625776" y="2420888"/>
          <a:ext cx="406881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56817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Graphic spid="10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4"/>
          <p:cNvSpPr txBox="1">
            <a:spLocks/>
          </p:cNvSpPr>
          <p:nvPr/>
        </p:nvSpPr>
        <p:spPr>
          <a:xfrm>
            <a:off x="602233" y="476672"/>
            <a:ext cx="3393703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Знаете ли Вы какую пользу приносят пчелы окружающей природе?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xmlns="" val="2774416968"/>
              </p:ext>
            </p:extLst>
          </p:nvPr>
        </p:nvGraphicFramePr>
        <p:xfrm>
          <a:off x="2843808" y="1014827"/>
          <a:ext cx="603885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xmlns="" val="802595239"/>
              </p:ext>
            </p:extLst>
          </p:nvPr>
        </p:nvGraphicFramePr>
        <p:xfrm>
          <a:off x="467544" y="1916832"/>
          <a:ext cx="5040560" cy="4435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Текст 4"/>
          <p:cNvSpPr txBox="1">
            <a:spLocks/>
          </p:cNvSpPr>
          <p:nvPr/>
        </p:nvSpPr>
        <p:spPr>
          <a:xfrm>
            <a:off x="5259125" y="3356992"/>
            <a:ext cx="3393703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Знаете ли Вы о продуктах пчеловодства?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926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Graphic spid="10" grpId="0">
        <p:bldAsOne/>
      </p:bldGraphic>
      <p:bldGraphic spid="11" grpId="0">
        <p:bldAsOne/>
      </p:bldGraphic>
      <p:bldP spid="1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мор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988840"/>
            <a:ext cx="4095454" cy="252028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428604"/>
            <a:ext cx="8358246" cy="135732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Как прекрасна наша планета Земля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 descr="cvetochnyy_lug_na_fone_gor_1600x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988840"/>
            <a:ext cx="3966105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86765845_large_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3171" y="2996952"/>
            <a:ext cx="4674117" cy="3384376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Знакомство </a:t>
            </a:r>
          </a:p>
          <a:p>
            <a:r>
              <a:rPr lang="ru-RU" sz="32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 медоносной   пчелой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Рисунок 2" descr="C:\Users\ОЕМ\AppData\Local\Microsoft\Windows\Temporary Internet Files\Content.Word\DSCN1005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00481"/>
            <a:ext cx="2378224" cy="23253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Users\ОЕМ\AppData\Local\Microsoft\Windows\Temporary Internet Files\Content.Word\DSCN1000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4861" y="4174934"/>
            <a:ext cx="3683833" cy="23253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C:\Users\ОЕМ\AppData\Local\Microsoft\Windows\Temporary Internet Files\Content.Word\DSCN1048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00" r="6500"/>
          <a:stretch/>
        </p:blipFill>
        <p:spPr bwMode="auto">
          <a:xfrm>
            <a:off x="3491880" y="1943291"/>
            <a:ext cx="3744595" cy="32670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C:\Users\ОЕМ\AppData\Local\Microsoft\Windows\Temporary Internet Files\Content.Word\DSCN1040.jpg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0361" y="3917434"/>
            <a:ext cx="2024355" cy="25858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03987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Инсценировка  «Пчела Майя»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 descr="C:\Users\ОЕМ\AppData\Local\Microsoft\Windows\Temporary Internet Files\Content.Word\DSCN0990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096343" cy="23289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97552"/>
            <a:ext cx="3312368" cy="23042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C:\Users\ОЕМ\Desktop\Новая папка\DSCN0997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1" t="16167"/>
          <a:stretch/>
        </p:blipFill>
        <p:spPr bwMode="auto">
          <a:xfrm>
            <a:off x="2410062" y="3356992"/>
            <a:ext cx="4554389" cy="2914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91285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Изготовление пчелки-сувенира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Рисунок 4" descr="C:\Users\ОЕМ\AppData\Local\Microsoft\Windows\Temporary Internet Files\Content.Word\DSCN1012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2088232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C:\Users\ОЕМ\Desktop\Новая папка\DSCN1027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646856"/>
            <a:ext cx="3456384" cy="23506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C:\Users\ОЕМ\Desktop\Новая папка\DSCN1031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68923"/>
            <a:ext cx="3023116" cy="22673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C:\Users\ОЕМ\AppData\Local\Microsoft\Windows\Temporary Internet Files\Content.Word\DSCN1019.jpg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967" y="3356992"/>
            <a:ext cx="3596005" cy="27209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73251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2400" cy="1362075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Выводы: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791884" y="2132856"/>
            <a:ext cx="7759984" cy="7200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Буквально все, что исходит от пчел, полезно человеку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763403" y="3068960"/>
            <a:ext cx="7772400" cy="10630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Пчелы являются примером для человека, как прекрасные организаторы труда и быта пчелиной семьи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686546" y="4365104"/>
            <a:ext cx="7798459" cy="11521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Медоносные пчелы –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частица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живой природы, они самые важные опылители растений на нашей планете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86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build="p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356250221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553776"/>
            <a:ext cx="8215370" cy="48041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Благодарю за внимание!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355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4765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7743804" cy="514028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Всё это цветущее разнотравье  помогают сохранять маленькие существа- насекомые-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30" name="Picture 6" descr="flavorchemist: Летим туда, где пахне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2454" y="4293096"/>
            <a:ext cx="2868740" cy="179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674162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95536" y="2420888"/>
            <a:ext cx="3489647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Пчела на гербе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67544" y="631324"/>
            <a:ext cx="7772400" cy="150018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8" name="Picture 6" descr="Геральдика.ру / Гербы и флаги :: Герб города Червень и Черве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18097"/>
            <a:ext cx="2104828" cy="254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79712" y="980727"/>
            <a:ext cx="4445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Геральдика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1" name="Picture 2" descr="Герб Нахичевани-на-До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6932" y="3573016"/>
            <a:ext cx="219804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 descr="Пчёлы и пчелиные ульи на эмблемах и гербах городов России. И…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8450" y="2492896"/>
            <a:ext cx="2221016" cy="258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976183" y="2636912"/>
            <a:ext cx="29883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какие качества и полезные дела пчела удостоена такого почета у человека?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09466" y="4509120"/>
            <a:ext cx="29883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кто же такие медоносные пчелы?</a:t>
            </a:r>
          </a:p>
        </p:txBody>
      </p:sp>
    </p:spTree>
    <p:extLst>
      <p:ext uri="{BB962C8B-B14F-4D97-AF65-F5344CB8AC3E}">
        <p14:creationId xmlns:p14="http://schemas.microsoft.com/office/powerpoint/2010/main" xmlns="" val="342293060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5214974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Актуальность исследования </a:t>
            </a:r>
            <a:r>
              <a:rPr lang="ru-RU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объясняется тем, что интерес к образу медоносной пчелы оставался значительным на протяжении столетий, и не потерял своей важности в современном обществе.</a:t>
            </a:r>
            <a:br>
              <a:rPr lang="ru-RU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2208941"/>
            <a:ext cx="6552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исследовать  жизнь  </a:t>
            </a:r>
            <a:r>
              <a:rPr lang="ru-RU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медоносных </a:t>
            </a:r>
            <a:r>
              <a:rPr lang="ru-RU" sz="2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пчел, изучить, какую роль играет пчела </a:t>
            </a:r>
            <a:r>
              <a:rPr lang="ru-RU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жизни </a:t>
            </a:r>
            <a:r>
              <a:rPr lang="ru-RU" sz="2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человека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Цель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исследования:</a:t>
            </a:r>
            <a:b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8056" y="3501008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вызвать </a:t>
            </a:r>
            <a:r>
              <a:rPr lang="ru-RU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интерес у сверстников к своему </a:t>
            </a:r>
            <a:r>
              <a:rPr lang="ru-RU" sz="2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исследованию, </a:t>
            </a:r>
            <a:r>
              <a:rPr lang="ru-RU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обратив особое внимание на охрану пчел в природе</a:t>
            </a:r>
            <a:endParaRPr lang="ru-RU" sz="24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t">
            <a:normAutofit/>
          </a:bodyPr>
          <a:lstStyle/>
          <a:p>
            <a:pPr marL="742950" indent="-742950"/>
            <a:r>
              <a:rPr lang="ru-RU" sz="3600" b="1" cap="all" dirty="0" smtClean="0">
                <a:ln w="900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Задачи</a:t>
            </a:r>
            <a:endParaRPr lang="ru-RU" sz="3600" b="1" cap="all" dirty="0">
              <a:ln w="9000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184482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Изучить научно -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публицистическую литературу и интернет ресурсы по объекту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исследования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0003" y="2636912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Провести исследование знаний о медоносных пчелах среди  одноклассников и статистическую обработку данных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0341" y="378904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ознакомить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своих одноклассников с интересными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фактами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выявленными в результате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исследования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465" y="4604935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аписать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 самостоятельно) сценарий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познавательно-агитационной инсценировки,    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отражающий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важность жизни и охраны пчелы 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показать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её вместе с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одноклассниками;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0948" y="580526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5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Изготовить пчелку-сувенир  своими руками , а также  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научить одноклассников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936104"/>
          </a:xfrm>
          <a:ln w="28575">
            <a:noFill/>
          </a:ln>
        </p:spPr>
        <p:txBody>
          <a:bodyPr>
            <a:normAutofit/>
          </a:bodyPr>
          <a:lstStyle/>
          <a:p>
            <a:pPr algn="l"/>
            <a:r>
              <a:rPr lang="ru-RU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Объектом исследования  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стали медоносные пчелы.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71472" y="857232"/>
            <a:ext cx="8229600" cy="1203616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Основу гипотезы исследования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составили предположения о том, что образ пчелы  всегда был и будет оценен человеком</a:t>
            </a:r>
            <a: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br>
              <a:rPr lang="ru-RU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15415" y="2061846"/>
            <a:ext cx="8229600" cy="1512168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Методы используемые в исследовательской работе стали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b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анализ литературы и интернет  ресурсов по изучаемой тематике.</a:t>
            </a:r>
            <a:b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Опрос, наблюдение, анализ статистических данных</a:t>
            </a:r>
            <a:endParaRPr lang="ru-RU" sz="20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15415" y="3789040"/>
            <a:ext cx="8229600" cy="2736304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Практическая значимость 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моего исследования состоит в том, чтобы: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вызвать мотивацию у сверстников к изучению продуктов пчеловодства 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привить чувство уважения к медоносной пчеле как природному лекарю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вызвать интерес к образу пчелы как носителю достойных качеств человека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Жизнь пчелы в природе и у человека</a:t>
            </a:r>
            <a:endParaRPr lang="ru-RU" sz="3200" dirty="0"/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785926"/>
            <a:ext cx="4071966" cy="442915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1916832"/>
            <a:ext cx="3894584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Пчелы древнейшие обитатели нашей планеты.</a:t>
            </a: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4788024" y="3356992"/>
            <a:ext cx="3894584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Пчела является большим помощником природы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521</Words>
  <Application>Microsoft Office PowerPoint</Application>
  <PresentationFormat>Экран (4:3)</PresentationFormat>
  <Paragraphs>71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Пчела в жизни человека</vt:lpstr>
      <vt:lpstr>Как прекрасна наша планета Земля.</vt:lpstr>
      <vt:lpstr>Всё это цветущее разнотравье  помогают сохранять маленькие существа- насекомые-</vt:lpstr>
      <vt:lpstr>Пчела на гербе</vt:lpstr>
      <vt:lpstr>Актуальность исследования объясняется тем, что интерес к образу медоносной пчелы оставался значительным на протяжении столетий, и не потерял своей важности в современном обществе.  </vt:lpstr>
      <vt:lpstr> Цель исследования: </vt:lpstr>
      <vt:lpstr>Задачи</vt:lpstr>
      <vt:lpstr>Объектом исследования  стали медоносные пчелы. </vt:lpstr>
      <vt:lpstr> Жизнь пчелы в природе и у человека</vt:lpstr>
      <vt:lpstr>Жизнь пчелы в природе и у человека</vt:lpstr>
      <vt:lpstr>Жизнь пчёл у человека</vt:lpstr>
      <vt:lpstr>Медоносные пчелы живут большими семьями</vt:lpstr>
      <vt:lpstr>Общение между пчелами</vt:lpstr>
      <vt:lpstr>Мёд и другие продукты пчеловодства.</vt:lpstr>
      <vt:lpstr>Слайд 15</vt:lpstr>
      <vt:lpstr>Слайд 16</vt:lpstr>
      <vt:lpstr>Значение  пчелы в геральдике </vt:lpstr>
      <vt:lpstr>Исследование знаний одноклассников</vt:lpstr>
      <vt:lpstr>Слайд 19</vt:lpstr>
      <vt:lpstr>Слайд 20</vt:lpstr>
      <vt:lpstr>Инсценировка  «Пчела Майя»</vt:lpstr>
      <vt:lpstr>Изготовление пчелки-сувенира</vt:lpstr>
      <vt:lpstr>Выводы: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117</cp:revision>
  <dcterms:created xsi:type="dcterms:W3CDTF">2014-12-06T12:28:55Z</dcterms:created>
  <dcterms:modified xsi:type="dcterms:W3CDTF">2015-01-18T08:25:34Z</dcterms:modified>
</cp:coreProperties>
</file>