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7" r:id="rId4"/>
    <p:sldId id="288" r:id="rId5"/>
    <p:sldId id="274" r:id="rId6"/>
    <p:sldId id="271" r:id="rId7"/>
    <p:sldId id="272" r:id="rId8"/>
    <p:sldId id="275" r:id="rId9"/>
    <p:sldId id="262" r:id="rId10"/>
    <p:sldId id="263" r:id="rId11"/>
    <p:sldId id="273" r:id="rId12"/>
    <p:sldId id="269" r:id="rId13"/>
    <p:sldId id="258" r:id="rId14"/>
    <p:sldId id="257" r:id="rId15"/>
    <p:sldId id="276" r:id="rId16"/>
    <p:sldId id="277" r:id="rId17"/>
    <p:sldId id="278" r:id="rId18"/>
    <p:sldId id="280" r:id="rId19"/>
    <p:sldId id="281" r:id="rId20"/>
    <p:sldId id="289" r:id="rId21"/>
    <p:sldId id="282" r:id="rId22"/>
    <p:sldId id="283" r:id="rId23"/>
    <p:sldId id="285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0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3" d="100"/>
          <a:sy n="53" d="100"/>
        </p:scale>
        <p:origin x="-186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079528864936503E-2"/>
          <c:y val="5.5485533535865191E-4"/>
          <c:w val="0.93054603188225349"/>
          <c:h val="0.8202318861518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Лист1!$A$2:$A$7</c:f>
              <c:strCache>
                <c:ptCount val="4"/>
                <c:pt idx="0">
                  <c:v>50 млн.лет назад</c:v>
                </c:pt>
                <c:pt idx="1">
                  <c:v>20 тысяч лет назад</c:v>
                </c:pt>
                <c:pt idx="2">
                  <c:v>5 775 лет назад</c:v>
                </c:pt>
                <c:pt idx="3">
                  <c:v>2 014 лет назад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52.38</c:v>
                </c:pt>
                <c:pt idx="1">
                  <c:v>28.57</c:v>
                </c:pt>
                <c:pt idx="2">
                  <c:v>14.28</c:v>
                </c:pt>
                <c:pt idx="3">
                  <c:v>4.76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3.8604880245142803E-2"/>
          <c:y val="0.67810128015126203"/>
          <c:w val="0.91869592401910016"/>
          <c:h val="0.31984601291680426"/>
        </c:manualLayout>
      </c:layout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623978201634893E-2"/>
          <c:y val="5.5479303619157701E-4"/>
          <c:w val="0.93054603188225349"/>
          <c:h val="0.8202318861518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aseline="0">
                      <a:ln>
                        <a:solidFill>
                          <a:sysClr val="windowText" lastClr="000000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aseline="0">
                      <a:ln>
                        <a:solidFill>
                          <a:sysClr val="windowText" lastClr="000000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>
                    <a:ln>
                      <a:solidFill>
                        <a:sysClr val="windowText" lastClr="000000"/>
                      </a:solidFill>
                    </a:ln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2"/>
                <c:pt idx="0">
                  <c:v>71.430000000000007</c:v>
                </c:pt>
                <c:pt idx="1">
                  <c:v>28.57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69456996408639449"/>
          <c:y val="5.9012719563900804E-3"/>
          <c:w val="0.30325785293968882"/>
          <c:h val="0.82944760751060054"/>
        </c:manualLayout>
      </c:layout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109243697478996E-2"/>
          <c:y val="0"/>
          <c:w val="0.9768907563025222"/>
          <c:h val="0.927837552185172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7"/>
                <c:pt idx="0">
                  <c:v>воск</c:v>
                </c:pt>
                <c:pt idx="1">
                  <c:v>перга</c:v>
                </c:pt>
                <c:pt idx="2">
                  <c:v>пыльца</c:v>
                </c:pt>
                <c:pt idx="3">
                  <c:v>маточное молочко</c:v>
                </c:pt>
                <c:pt idx="4">
                  <c:v>пчелиный яд</c:v>
                </c:pt>
                <c:pt idx="5">
                  <c:v>прополис</c:v>
                </c:pt>
                <c:pt idx="6">
                  <c:v>ничего не знаю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7"/>
                <c:pt idx="0">
                  <c:v>47.61</c:v>
                </c:pt>
                <c:pt idx="1">
                  <c:v>9.52</c:v>
                </c:pt>
                <c:pt idx="2">
                  <c:v>95.23</c:v>
                </c:pt>
                <c:pt idx="3">
                  <c:v>47.61</c:v>
                </c:pt>
                <c:pt idx="4">
                  <c:v>61.9</c:v>
                </c:pt>
                <c:pt idx="5">
                  <c:v>9.52</c:v>
                </c:pt>
                <c:pt idx="6">
                  <c:v>4.7699999999999996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13544576"/>
        <c:axId val="113550464"/>
        <c:axId val="0"/>
      </c:bar3DChart>
      <c:catAx>
        <c:axId val="113544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n>
                  <a:solidFill>
                    <a:schemeClr val="tx1"/>
                  </a:solidFill>
                </a:ln>
              </a:defRPr>
            </a:pPr>
            <a:endParaRPr lang="ru-RU"/>
          </a:p>
        </c:txPr>
        <c:crossAx val="113550464"/>
        <c:crosses val="autoZero"/>
        <c:auto val="1"/>
        <c:lblAlgn val="ctr"/>
        <c:lblOffset val="100"/>
      </c:catAx>
      <c:valAx>
        <c:axId val="113550464"/>
        <c:scaling>
          <c:orientation val="minMax"/>
        </c:scaling>
        <c:delete val="1"/>
        <c:axPos val="l"/>
        <c:numFmt formatCode="General" sourceLinked="1"/>
        <c:tickLblPos val="nextTo"/>
        <c:crossAx val="11354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E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4259-BD12-427F-BCF4-7C1B87E923E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CED1-C22C-45D8-98A2-14F1D4FAD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microsoft.com/office/2007/relationships/hdphoto" Target="../media/hdphoto2.wdp"/><Relationship Id="rId4" Type="http://schemas.openxmlformats.org/officeDocument/2006/relationships/image" Target="../media/image41.jpe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microsoft.com/office/2007/relationships/hdphoto" Target="../media/hdphoto8.wdp"/><Relationship Id="rId4" Type="http://schemas.openxmlformats.org/officeDocument/2006/relationships/image" Target="../media/image48.jpeg"/><Relationship Id="rId9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71678"/>
            <a:ext cx="7143800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172348" cy="164307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Пчела в жизни человека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64" y="5572140"/>
            <a:ext cx="5143536" cy="12858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Гусева Алина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4-б класса ,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гимназии № 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14290"/>
            <a:ext cx="772956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Жизнь пчелы в природе и у человека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8420" y="1714487"/>
            <a:ext cx="3002051" cy="3096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Древние люди подвешивали к деревьям  деревянные корыта   – борти , а охотников за мёдом называли  бортниками.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Дикие пчелы искусали пятерых бразильцев, одного - насмер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8"/>
          <a:stretch/>
        </p:blipFill>
        <p:spPr bwMode="auto">
          <a:xfrm>
            <a:off x="466667" y="1795699"/>
            <a:ext cx="3368988" cy="28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00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204" y="3356992"/>
            <a:ext cx="1698675" cy="3204865"/>
          </a:xfrm>
          <a:prstGeom prst="rect">
            <a:avLst/>
          </a:prstGeom>
        </p:spPr>
      </p:pic>
      <p:pic>
        <p:nvPicPr>
          <p:cNvPr id="9" name="Рисунок 8" descr="79637984_large_Med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655" y="2178953"/>
            <a:ext cx="1873220" cy="3570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Жизнь пчёл у человека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 descr="iCA6K3N4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43050"/>
            <a:ext cx="4957207" cy="2794062"/>
          </a:xfrm>
          <a:prstGeom prst="rect">
            <a:avLst/>
          </a:prstGeom>
        </p:spPr>
      </p:pic>
      <p:pic>
        <p:nvPicPr>
          <p:cNvPr id="2050" name="Picture 2" descr="Как сделать улей своими руками Мед и пчё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7702"/>
            <a:ext cx="2900745" cy="26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beer beehive of imama of settlement Tind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8275"/>
            <a:ext cx="3453474" cy="26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Медоносные пчелы живут большими семьями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породы : Фермер и пчелово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0" t="6006" r="5902" b="6389"/>
          <a:stretch/>
        </p:blipFill>
        <p:spPr bwMode="auto">
          <a:xfrm>
            <a:off x="683568" y="1700808"/>
            <a:ext cx="4697333" cy="31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Без царицы пчелиная семья может существовать достаточно долго - Правда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446" y="2204865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Еврокомиссия призвала запретить пестициды-убийцы пчел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619" y="3937598"/>
            <a:ext cx="3634892" cy="23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vanov_petrov Пчела медоносная Apis mellif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935"/>
            <a:ext cx="3239927" cy="21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Общение между пчелами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Что такое ТАНЕЦ ПЧ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2622" y="31714"/>
            <a:ext cx="23504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50668" cy="35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Мёд и другие продукты пчеловодства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Содержимое 8" descr="A13_4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143932" cy="4757758"/>
          </a:xfrm>
          <a:prstGeom prst="rect">
            <a:avLst/>
          </a:prstGeom>
          <a:ln>
            <a:solidFill>
              <a:srgbClr val="38E058">
                <a:alpha val="98039"/>
              </a:srgb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570819"/>
            <a:ext cx="4814192" cy="1691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уникальное вещество, способное сохранять свои качества долгие годы, используется человеком почти в 40 отраслях промышленности.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63888" y="714492"/>
            <a:ext cx="4960168" cy="13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натуральный, лечебный продукт.  Употребление меда обеспечивает человеку долгие и здоровые годы жизни.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00562" y="4643446"/>
            <a:ext cx="3978442" cy="187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Цветочная пыльца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ценный диетический продукт. Она так же используется в медицине и пищевой промышленности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Курйозний випадок в аєропорті. У головній ролі - м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3" y="714492"/>
            <a:ext cx="2544217" cy="16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xn--80ajsoi2b0b.xn--p1ai/images/bee_w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05" y="2431597"/>
            <a:ext cx="2192052" cy="21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невник Алексей Шевченко : LiveInternet - Российский Сервис 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374" y="4635682"/>
            <a:ext cx="2226949" cy="16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7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885983"/>
            <a:ext cx="5188133" cy="15121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Перга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пчелиный хлеб – уникальный продукт пчеловодства. Она содержит все микроэлементы, необходимые для здоровья и жизни человека.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91479" y="2420888"/>
            <a:ext cx="4712969" cy="1066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Пчелиный яд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особое лечебное средство, используется в народной медицине и фармацевтике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53454" y="3486918"/>
            <a:ext cx="4595010" cy="1152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Прополис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лечебный пчелиный клей, используемый в медицине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44008" y="5071218"/>
            <a:ext cx="4104456" cy="116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Маточное молочко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ценнейшее косметическое средство.</a:t>
            </a:r>
          </a:p>
        </p:txBody>
      </p:sp>
      <p:pic>
        <p:nvPicPr>
          <p:cNvPr id="6146" name="Picture 2" descr="Перга пчелиная: как принимать детя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2814191" cy="18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челиный яд samodelpshelovod.ru samodelpshel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80" y="2158454"/>
            <a:ext cx="2059398" cy="15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ополис и настойка прополи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86918"/>
            <a:ext cx="2379849" cy="1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аточное молочко пчелиное: купить, применение, полезные свойства, цен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900" y="4821716"/>
            <a:ext cx="2501554" cy="16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6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пчелы в геральдике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816224"/>
            <a:ext cx="4690864" cy="2548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Пчела  - как пример 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рудолюбия , 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Аккуратности,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Бережливости, 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беззаветной преданности своей семье</a:t>
            </a:r>
          </a:p>
          <a:p>
            <a:endParaRPr lang="ru-RU" dirty="0"/>
          </a:p>
        </p:txBody>
      </p:sp>
      <p:pic>
        <p:nvPicPr>
          <p:cNvPr id="10" name="Содержимое 11" descr="Tambov_(2008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1605941" cy="1656184"/>
          </a:xfrm>
          <a:prstGeom prst="rect">
            <a:avLst/>
          </a:prstGeom>
          <a:ln>
            <a:noFill/>
          </a:ln>
        </p:spPr>
      </p:pic>
      <p:pic>
        <p:nvPicPr>
          <p:cNvPr id="13" name="Содержимое 8" descr="sladkovskoe_selo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6" y="3700209"/>
            <a:ext cx="1352355" cy="1616315"/>
          </a:xfrm>
          <a:prstGeom prst="rect">
            <a:avLst/>
          </a:prstGeom>
        </p:spPr>
      </p:pic>
      <p:pic>
        <p:nvPicPr>
          <p:cNvPr id="11" name="Рисунок 10" descr="http://upload.wikimedia.org/wikipedia/commons/thumb/8/85/CoatArmsGordeevskyMR.png/150px-CoatArmsGordeevskyM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6198"/>
            <a:ext cx="1294817" cy="163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 descr="Леток. Продажа меда в Санкт-Петербурге, продажа пчеломаток, продажа пчелопакетов, продажа меда в сотах, продажа забруса, продаж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64607"/>
            <a:ext cx="1584176" cy="16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одержимое 4" descr="Пестравский район Росс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40" y="4858447"/>
            <a:ext cx="1458516" cy="1518047"/>
          </a:xfrm>
          <a:prstGeom prst="rect">
            <a:avLst/>
          </a:prstGeom>
        </p:spPr>
      </p:pic>
      <p:pic>
        <p:nvPicPr>
          <p:cNvPr id="15" name="Рисунок 14" descr="D:\Новая папка\пчелы\ПЧЕЛЫ\Пчела на гербах\альвеста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2307"/>
            <a:ext cx="1513205" cy="183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Новая папка\пчелы\ПЧЕЛЫ\Пчела на гербах\гавана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477" y="1913550"/>
            <a:ext cx="163512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46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Исследование знаний одноклассников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появились пчелы на планете Земля?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2699840" cy="20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578405076"/>
              </p:ext>
            </p:extLst>
          </p:nvPr>
        </p:nvGraphicFramePr>
        <p:xfrm>
          <a:off x="4625776" y="2420888"/>
          <a:ext cx="40688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681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/>
          <p:cNvSpPr txBox="1">
            <a:spLocks/>
          </p:cNvSpPr>
          <p:nvPr/>
        </p:nvSpPr>
        <p:spPr>
          <a:xfrm>
            <a:off x="602233" y="476672"/>
            <a:ext cx="3393703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Знаете ли Вы какую пользу приносят пчелы окружающей природе?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774416968"/>
              </p:ext>
            </p:extLst>
          </p:nvPr>
        </p:nvGraphicFramePr>
        <p:xfrm>
          <a:off x="2843808" y="1014827"/>
          <a:ext cx="60388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802595239"/>
              </p:ext>
            </p:extLst>
          </p:nvPr>
        </p:nvGraphicFramePr>
        <p:xfrm>
          <a:off x="467544" y="1916832"/>
          <a:ext cx="5040560" cy="44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Текст 4"/>
          <p:cNvSpPr txBox="1">
            <a:spLocks/>
          </p:cNvSpPr>
          <p:nvPr/>
        </p:nvSpPr>
        <p:spPr>
          <a:xfrm>
            <a:off x="5259125" y="3356992"/>
            <a:ext cx="3393703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Знаете ли Вы о продуктах пчеловодства?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0" grpId="0">
        <p:bldAsOne/>
      </p:bldGraphic>
      <p:bldGraphic spid="11" grpId="0">
        <p:bldAsOne/>
      </p:bldGraphic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о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4095454" cy="25202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13573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прекрасна наша планета Земля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cvetochnyy_lug_na_fone_gor_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96610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6765845_large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71" y="2996952"/>
            <a:ext cx="4674117" cy="338437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Знакомство </a:t>
            </a:r>
          </a:p>
          <a:p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 медоносной   пчелой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C:\Users\ОЕМ\AppData\Local\Microsoft\Windows\Temporary Internet Files\Content.Word\DSCN100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0481"/>
            <a:ext cx="2378224" cy="2325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ОЕМ\AppData\Local\Microsoft\Windows\Temporary Internet Files\Content.Word\DSCN100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61" y="4174934"/>
            <a:ext cx="3683833" cy="2325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ОЕМ\AppData\Local\Microsoft\Windows\Temporary Internet Files\Content.Word\DSCN1048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6500"/>
          <a:stretch/>
        </p:blipFill>
        <p:spPr bwMode="auto">
          <a:xfrm>
            <a:off x="3491880" y="1943291"/>
            <a:ext cx="3744595" cy="326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ОЕМ\AppData\Local\Microsoft\Windows\Temporary Internet Files\Content.Word\DSCN1040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361" y="3917434"/>
            <a:ext cx="2024355" cy="258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398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Инсценировка  «Пчела Майя»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C:\Users\ОЕМ\AppData\Local\Microsoft\Windows\Temporary Internet Files\Content.Word\DSCN099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096343" cy="2328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7552"/>
            <a:ext cx="331236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ОЕМ\Desktop\Новая папка\DSCN099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t="16167"/>
          <a:stretch/>
        </p:blipFill>
        <p:spPr bwMode="auto">
          <a:xfrm>
            <a:off x="2410062" y="3356992"/>
            <a:ext cx="4554389" cy="291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128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Изготовление пчелки-сувенира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 descr="C:\Users\ОЕМ\AppData\Local\Microsoft\Windows\Temporary Internet Files\Content.Word\DSCN101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08823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ОЕМ\Desktop\Новая папка\DSCN102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46856"/>
            <a:ext cx="3456384" cy="2350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ОЕМ\Desktop\Новая папка\DSCN103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68923"/>
            <a:ext cx="3023116" cy="2267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ОЕМ\AppData\Local\Microsoft\Windows\Temporary Internet Files\Content.Word\DSCN1019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967" y="3356992"/>
            <a:ext cx="3596005" cy="272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325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3620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Выводы: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91884" y="2132856"/>
            <a:ext cx="77599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Буквально все, что исходит от пчел, полезно человеку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63403" y="3068960"/>
            <a:ext cx="7772400" cy="1063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Пчелы являются примером для человека, как прекрасные организаторы труда и быта пчелиной семьи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86546" y="4365104"/>
            <a:ext cx="7798459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Медоносные пчелы –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частица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живой природы, они самые важные опылители растений на нашей планете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625022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53776"/>
            <a:ext cx="8215370" cy="4804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76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743804" cy="51402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Всё это цветущее разнотравье  помогают сохранять маленькие существа- насекомые-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flavorchemist: Летим туда, где пахн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454" y="4293096"/>
            <a:ext cx="2868740" cy="17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7416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420888"/>
            <a:ext cx="3489647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Пчела на гербе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631324"/>
            <a:ext cx="7772400" cy="15001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8" name="Picture 6" descr="Геральдика.ру / Гербы и флаги :: Герб города Червень и Черв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8097"/>
            <a:ext cx="2104828" cy="25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980727"/>
            <a:ext cx="444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Геральдика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Picture 2" descr="Герб Нахичевани-на-До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932" y="3573016"/>
            <a:ext cx="21980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Пчёлы и пчелиные ульи на эмблемах и гербах городов России. И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450" y="2492896"/>
            <a:ext cx="2221016" cy="25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76183" y="2636912"/>
            <a:ext cx="2988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какие качества и полезные дела пчела удостоена такого почета у человека?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9466" y="4509120"/>
            <a:ext cx="298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кто же такие медоносные пчелы?</a:t>
            </a:r>
          </a:p>
        </p:txBody>
      </p:sp>
    </p:spTree>
    <p:extLst>
      <p:ext uri="{BB962C8B-B14F-4D97-AF65-F5344CB8AC3E}">
        <p14:creationId xmlns:p14="http://schemas.microsoft.com/office/powerpoint/2010/main" xmlns="" val="34229306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214974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Актуальность исследования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объясняется тем, что интерес к образу медоносной пчелы оставался значительным на протяжении столетий, и не потерял своей важности в современном обществе.</a:t>
            </a:r>
            <a:b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208941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исследовать  жизнь 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медоносных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пчел, изучить, какую роль играет пчела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жизни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человека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исследования: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056" y="350100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вызвать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интерес у сверстников к своему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исследованию,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обратив особое внимание на охрану пчел в природе</a:t>
            </a:r>
            <a:endParaRPr lang="ru-RU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742950" indent="-742950"/>
            <a:r>
              <a:rPr lang="ru-RU" sz="36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  <a:endParaRPr lang="ru-RU" sz="3600" b="1" cap="all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Изучить научно 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публицистическую литературу и интернет ресурсы по объекту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003" y="26369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Провести исследование знаний о медоносных пчелах среди  одноклассников и статистическую обработку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341" y="37890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ознакомить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своих одноклассников с интересными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фактами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выявленными в результате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465" y="46049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аписать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самостоятельно) сценарий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познавательно-агитационной инсценировки,    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отражающий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важность жизни и охраны пчелы 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показать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её вместе с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одноклассниками;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948" y="58052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Изготовить пчелку-сувенир  своими руками , а также  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научить одноклассников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36104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Объектом исследования 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стали медоносные пчелы.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857232"/>
            <a:ext cx="8229600" cy="1203616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Основу гипотезы исследования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составили предположения о том, что образ пчелы  всегда был и будет оценен человеком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5415" y="2061846"/>
            <a:ext cx="8229600" cy="151216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используемые в исследовательской работе стали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анализ литературы и интернет  ресурсов по изучаемой тематике.</a:t>
            </a:r>
            <a:b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Опрос, наблюдение, анализ статистических данных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5415" y="3789040"/>
            <a:ext cx="8229600" cy="273630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Практическая значимость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моего исследования состоит в том, чтобы: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вызвать мотивацию у сверстников к изучению продуктов пчеловодства 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привить чувство уважения к медоносной пчеле как природному лекарю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вызвать интерес к образу пчелы как носителю достойных качеств человека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Жизнь пчелы в природе и у человека</a:t>
            </a:r>
            <a:endParaRPr lang="ru-RU" sz="32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071966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389458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Пчелы древнейшие обитатели нашей планеты.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788024" y="3356992"/>
            <a:ext cx="389458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Пчела является большим помощником природы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521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Пчела в жизни человека</vt:lpstr>
      <vt:lpstr>Как прекрасна наша планета Земля.</vt:lpstr>
      <vt:lpstr>Всё это цветущее разнотравье  помогают сохранять маленькие существа- насекомые-</vt:lpstr>
      <vt:lpstr>Пчела на гербе</vt:lpstr>
      <vt:lpstr>Актуальность исследования объясняется тем, что интерес к образу медоносной пчелы оставался значительным на протяжении столетий, и не потерял своей важности в современном обществе.  </vt:lpstr>
      <vt:lpstr> Цель исследования: </vt:lpstr>
      <vt:lpstr>Задачи</vt:lpstr>
      <vt:lpstr>Объектом исследования  стали медоносные пчелы. </vt:lpstr>
      <vt:lpstr> Жизнь пчелы в природе и у человека</vt:lpstr>
      <vt:lpstr>Жизнь пчелы в природе и у человека</vt:lpstr>
      <vt:lpstr>Жизнь пчёл у человека</vt:lpstr>
      <vt:lpstr>Медоносные пчелы живут большими семьями</vt:lpstr>
      <vt:lpstr>Общение между пчелами</vt:lpstr>
      <vt:lpstr>Мёд и другие продукты пчеловодства.</vt:lpstr>
      <vt:lpstr>Слайд 15</vt:lpstr>
      <vt:lpstr>Слайд 16</vt:lpstr>
      <vt:lpstr>Значение  пчелы в геральдике </vt:lpstr>
      <vt:lpstr>Исследование знаний одноклассников</vt:lpstr>
      <vt:lpstr>Слайд 19</vt:lpstr>
      <vt:lpstr>Слайд 20</vt:lpstr>
      <vt:lpstr>Инсценировка  «Пчела Майя»</vt:lpstr>
      <vt:lpstr>Изготовление пчелки-сувенира</vt:lpstr>
      <vt:lpstr>Выводы: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117</cp:revision>
  <dcterms:created xsi:type="dcterms:W3CDTF">2014-12-06T12:28:55Z</dcterms:created>
  <dcterms:modified xsi:type="dcterms:W3CDTF">2015-01-18T08:25:34Z</dcterms:modified>
</cp:coreProperties>
</file>