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59" r:id="rId6"/>
    <p:sldId id="271" r:id="rId7"/>
    <p:sldId id="269" r:id="rId8"/>
    <p:sldId id="270" r:id="rId9"/>
    <p:sldId id="279" r:id="rId10"/>
    <p:sldId id="273" r:id="rId11"/>
    <p:sldId id="272" r:id="rId12"/>
    <p:sldId id="274" r:id="rId13"/>
    <p:sldId id="268" r:id="rId14"/>
    <p:sldId id="264" r:id="rId15"/>
    <p:sldId id="267" r:id="rId16"/>
    <p:sldId id="263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Название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4DEB5-BF4E-441D-8291-388B6F28C594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8EFA9-B37E-42ED-907F-8EF756903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1FD51-5B70-453C-9070-568BBC5A4940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3731-FB46-4752-A0E8-0B72DA063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31EEF-71C5-400C-8446-06DCEB0F1BAF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60105-AD59-4597-9B65-060B4FEBA2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E2CF2-B80E-452D-9844-134C933F9FBD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562E4-9CF3-4FEC-A53B-60331FC9F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45D83-2D97-4ADA-870C-713490931534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A6F60-CB4B-4424-B1E0-25C8C2257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56103-6898-4E7E-B7CA-640D49EF4D57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386A4-0CF9-49F1-A62A-17D38DC1DB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71636-A1B7-42FB-8D04-799D6A0EFD0D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3D60-878C-4EA3-8DE2-06521577B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4ABF5-7BFC-44B8-9E83-B7B5C40C0618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71BB1-B898-4CF7-B1FA-73CC2D9903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6E7EF-4249-47CE-912A-E71F8505CCB3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B258E-1606-4337-9893-E1A501EF4C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473CC-AC35-4E57-89D3-02004801CCB1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C33EA-5FD5-42D3-8273-50AA2D413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Чтобы добавить рисунок, перетащите его на заполнитель или щелкните значок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2B6C8-B72E-4312-879B-A94FFAC293C5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242C9-91EA-42F5-B129-F10C88938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8D52EC-77AE-41DD-A1CC-1E4ABAFE3EE7}" type="datetimeFigureOut">
              <a:rPr lang="en-US"/>
              <a:pPr>
                <a:defRPr/>
              </a:pPr>
              <a:t>4/3/2015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96CF2F-1EE8-4033-B0DF-D3633F3393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75" r:id="rId8"/>
    <p:sldLayoutId id="2147483676" r:id="rId9"/>
    <p:sldLayoutId id="2147483667" r:id="rId10"/>
    <p:sldLayoutId id="21474836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98475" y="242888"/>
            <a:ext cx="8467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/>
              <a:t>Муниципальное образовательное учреждение средняя школа № 19</a:t>
            </a:r>
          </a:p>
          <a:p>
            <a:pPr algn="ctr"/>
            <a:r>
              <a:rPr lang="ru-RU" b="1"/>
              <a:t>г. Волгограда</a:t>
            </a:r>
            <a:endParaRPr lang="en-US" b="1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90500" y="1298575"/>
            <a:ext cx="87757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500"/>
              <a:t>Исследовательский проект</a:t>
            </a:r>
            <a:r>
              <a:rPr lang="ru-RU" sz="4000"/>
              <a:t> </a:t>
            </a:r>
            <a:br>
              <a:rPr lang="ru-RU" sz="4000"/>
            </a:br>
            <a:r>
              <a:rPr lang="ru-RU" sz="4000" b="1"/>
              <a:t>Влияние волейбола на развитие двигательной активности подростков</a:t>
            </a:r>
            <a:endParaRPr lang="en-US" sz="4000" b="1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582988" y="4251325"/>
            <a:ext cx="5383212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Выполнили: </a:t>
            </a:r>
            <a:r>
              <a:rPr lang="ru-RU"/>
              <a:t>ученики 8 «Б» класса </a:t>
            </a:r>
          </a:p>
          <a:p>
            <a:r>
              <a:rPr lang="ru-RU"/>
              <a:t>Фомин Данила, Шаталин Егор, </a:t>
            </a:r>
          </a:p>
          <a:p>
            <a:r>
              <a:rPr lang="ru-RU" b="1"/>
              <a:t>Руководители:</a:t>
            </a:r>
            <a:r>
              <a:rPr lang="ru-RU"/>
              <a:t> учитель биологии </a:t>
            </a:r>
          </a:p>
          <a:p>
            <a:r>
              <a:rPr lang="ru-RU"/>
              <a:t>Рекунова Елена Сергеевна; учитель экологии Сивкова Валентина Александровна,</a:t>
            </a:r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286000" y="5926138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/>
              <a:t>Волгоград </a:t>
            </a:r>
          </a:p>
          <a:p>
            <a:pPr algn="ctr"/>
            <a:r>
              <a:rPr lang="ru-RU"/>
              <a:t>2015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200" smtClean="0">
                <a:latin typeface="Arial" charset="0"/>
              </a:rPr>
              <a:t>Влияние волейбола на организм подростков:</a:t>
            </a:r>
            <a:endParaRPr lang="en-US" sz="4200" smtClean="0">
              <a:latin typeface="Arial" charset="0"/>
            </a:endParaRP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219075" y="1600200"/>
            <a:ext cx="8734425" cy="4525963"/>
          </a:xfrm>
        </p:spPr>
        <p:txBody>
          <a:bodyPr/>
          <a:lstStyle/>
          <a:p>
            <a:r>
              <a:rPr lang="ru-RU" smtClean="0"/>
              <a:t>укрепляет опорно-двигательный аппарат;</a:t>
            </a:r>
          </a:p>
          <a:p>
            <a:r>
              <a:rPr lang="ru-RU" smtClean="0"/>
              <a:t>улучшает подвижность суставов; </a:t>
            </a:r>
          </a:p>
          <a:p>
            <a:r>
              <a:rPr lang="ru-RU" smtClean="0"/>
              <a:t>укрепляет сердечно-сосудистую систему; </a:t>
            </a:r>
          </a:p>
          <a:p>
            <a:r>
              <a:rPr lang="ru-RU" smtClean="0"/>
              <a:t>улучшает кровообращение, </a:t>
            </a:r>
          </a:p>
          <a:p>
            <a:r>
              <a:rPr lang="ru-RU" smtClean="0"/>
              <a:t>положительно влияет на дыхательную систему. </a:t>
            </a:r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200" smtClean="0">
                <a:latin typeface="Arial" charset="0"/>
              </a:rPr>
              <a:t>Влияние волейбола на организм подростков:</a:t>
            </a:r>
            <a:endParaRPr lang="en-US" sz="4200" smtClean="0">
              <a:latin typeface="Arial" charset="0"/>
            </a:endParaRP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231775" y="1600200"/>
            <a:ext cx="8666163" cy="4525963"/>
          </a:xfrm>
        </p:spPr>
        <p:txBody>
          <a:bodyPr/>
          <a:lstStyle/>
          <a:p>
            <a:r>
              <a:rPr lang="ru-RU" smtClean="0"/>
              <a:t>оказывает закаливающее действие на организм;</a:t>
            </a:r>
          </a:p>
          <a:p>
            <a:r>
              <a:rPr lang="ru-RU" smtClean="0"/>
              <a:t> повышает выносливость;</a:t>
            </a:r>
          </a:p>
          <a:p>
            <a:r>
              <a:rPr lang="ru-RU" smtClean="0"/>
              <a:t>тренирует мышцы глаз;</a:t>
            </a:r>
          </a:p>
          <a:p>
            <a:r>
              <a:rPr lang="ru-RU" smtClean="0"/>
              <a:t>расширяет поле зрения;</a:t>
            </a:r>
          </a:p>
          <a:p>
            <a:r>
              <a:rPr lang="ru-RU" smtClean="0"/>
              <a:t>положительно влияет на нервную систему;</a:t>
            </a:r>
          </a:p>
          <a:p>
            <a:r>
              <a:rPr lang="ru-RU" smtClean="0"/>
              <a:t>улучшает настроение, помогает бороться со стрессами и депрессиями. </a:t>
            </a: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>
          <a:xfrm>
            <a:off x="163513" y="274638"/>
            <a:ext cx="8789987" cy="1143000"/>
          </a:xfrm>
        </p:spPr>
        <p:txBody>
          <a:bodyPr/>
          <a:lstStyle/>
          <a:p>
            <a:pPr algn="ctr"/>
            <a:r>
              <a:rPr lang="ru-RU" sz="4200" smtClean="0">
                <a:latin typeface="Arial" charset="0"/>
              </a:rPr>
              <a:t>Влияние волейбола на </a:t>
            </a:r>
            <a:br>
              <a:rPr lang="ru-RU" sz="4200" smtClean="0">
                <a:latin typeface="Arial" charset="0"/>
              </a:rPr>
            </a:br>
            <a:r>
              <a:rPr lang="ru-RU" sz="4200" smtClean="0">
                <a:latin typeface="Arial" charset="0"/>
              </a:rPr>
              <a:t>психо-эмоциональное состояние:</a:t>
            </a:r>
            <a:endParaRPr lang="en-US" sz="4200" smtClean="0">
              <a:latin typeface="Arial" charset="0"/>
            </a:endParaRP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163513" y="1804988"/>
            <a:ext cx="8789987" cy="4525962"/>
          </a:xfrm>
        </p:spPr>
        <p:txBody>
          <a:bodyPr/>
          <a:lstStyle/>
          <a:p>
            <a:r>
              <a:rPr lang="ru-RU" smtClean="0"/>
              <a:t>Развивает трудолюбие, смелость, упорство, настойчивость, дисциплинированность, умение быстро реагировать на изменение ситуации;</a:t>
            </a:r>
          </a:p>
          <a:p>
            <a:r>
              <a:rPr lang="ru-RU" smtClean="0"/>
              <a:t>развивает чувство ответственности перед коллективом, умение работать в команде и доверять окружающим;</a:t>
            </a:r>
          </a:p>
          <a:p>
            <a:r>
              <a:rPr lang="ru-RU" smtClean="0"/>
              <a:t>стимулирует умственное развитие детей.</a:t>
            </a:r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1862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04788" y="273050"/>
          <a:ext cx="8662987" cy="5053013"/>
        </p:xfrm>
        <a:graphic>
          <a:graphicData uri="http://schemas.openxmlformats.org/presentationml/2006/ole">
            <p:oleObj spid="_x0000_s27652" name="Диаграмма" r:id="rId3" imgW="5372093" imgH="3133659" progId="MSGraph.Chart.8">
              <p:embed/>
            </p:oleObj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04788" y="5311775"/>
            <a:ext cx="86629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/>
              <a:t>Рис. 1. Популярность различных видов спорта среди респондентов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97" name="Group 25"/>
          <p:cNvGraphicFramePr>
            <a:graphicFrameLocks noGrp="1"/>
          </p:cNvGraphicFramePr>
          <p:nvPr/>
        </p:nvGraphicFramePr>
        <p:xfrm>
          <a:off x="163513" y="1968500"/>
          <a:ext cx="8748712" cy="1554163"/>
        </p:xfrm>
        <a:graphic>
          <a:graphicData uri="http://schemas.openxmlformats.org/drawingml/2006/table">
            <a:tbl>
              <a:tblPr/>
              <a:tblGrid>
                <a:gridCol w="1749425"/>
                <a:gridCol w="1346200"/>
                <a:gridCol w="1735137"/>
                <a:gridCol w="1698625"/>
                <a:gridCol w="22193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тренировок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(в неделю)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8-10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тренируются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учащихся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</a:tr>
            </a:tbl>
          </a:graphicData>
        </a:graphic>
      </p:graphicFrame>
      <p:sp>
        <p:nvSpPr>
          <p:cNvPr id="28693" name="Прямоугольник 4"/>
          <p:cNvSpPr>
            <a:spLocks noChangeArrowheads="1"/>
          </p:cNvSpPr>
          <p:nvPr/>
        </p:nvSpPr>
        <p:spPr bwMode="auto">
          <a:xfrm>
            <a:off x="1741488" y="873125"/>
            <a:ext cx="5267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/>
              <a:t>Таблица 1. Количество тренировок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4"/>
          <p:cNvSpPr>
            <a:spLocks noChangeArrowheads="1"/>
          </p:cNvSpPr>
          <p:nvPr/>
        </p:nvSpPr>
        <p:spPr bwMode="auto">
          <a:xfrm>
            <a:off x="163513" y="292100"/>
            <a:ext cx="86391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Таблица 2. Частота заболеваемости простудными заболеваниями среди опрошенных</a:t>
            </a:r>
          </a:p>
        </p:txBody>
      </p:sp>
      <p:graphicFrame>
        <p:nvGraphicFramePr>
          <p:cNvPr id="26787" name="Group 163"/>
          <p:cNvGraphicFramePr>
            <a:graphicFrameLocks noGrp="1"/>
          </p:cNvGraphicFramePr>
          <p:nvPr/>
        </p:nvGraphicFramePr>
        <p:xfrm>
          <a:off x="163513" y="1622425"/>
          <a:ext cx="8639175" cy="3613150"/>
        </p:xfrm>
        <a:graphic>
          <a:graphicData uri="http://schemas.openxmlformats.org/drawingml/2006/table">
            <a:tbl>
              <a:tblPr/>
              <a:tblGrid>
                <a:gridCol w="1727200"/>
                <a:gridCol w="865187"/>
                <a:gridCol w="863600"/>
                <a:gridCol w="863600"/>
                <a:gridCol w="863600"/>
                <a:gridCol w="863600"/>
                <a:gridCol w="865188"/>
                <a:gridCol w="863600"/>
                <a:gridCol w="863600"/>
              </a:tblGrid>
              <a:tr h="914400"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Частота заболеваний</a:t>
                      </a:r>
                    </a:p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(в год)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Редко, не часто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болеют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8525"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0113"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Занимаются спортом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Нет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</a:tr>
              <a:tr h="900113"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36513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82" name="Group 26"/>
          <p:cNvGraphicFramePr>
            <a:graphicFrameLocks noGrp="1"/>
          </p:cNvGraphicFramePr>
          <p:nvPr/>
        </p:nvGraphicFramePr>
        <p:xfrm>
          <a:off x="327025" y="1738313"/>
          <a:ext cx="8597900" cy="1757362"/>
        </p:xfrm>
        <a:graphic>
          <a:graphicData uri="http://schemas.openxmlformats.org/drawingml/2006/table">
            <a:tbl>
              <a:tblPr/>
              <a:tblGrid>
                <a:gridCol w="2151063"/>
                <a:gridCol w="1746250"/>
                <a:gridCol w="1917700"/>
                <a:gridCol w="2782887"/>
              </a:tblGrid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Учатся в школе 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«Отлично»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«Хорошо»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«Удовлетворительно»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Спортсмены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FE4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 занимаются спортом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F0F2"/>
                    </a:solidFill>
                  </a:tcPr>
                </a:tc>
              </a:tr>
            </a:tbl>
          </a:graphicData>
        </a:graphic>
      </p:graphicFrame>
      <p:sp>
        <p:nvSpPr>
          <p:cNvPr id="30743" name="Прямоугольник 9"/>
          <p:cNvSpPr>
            <a:spLocks noChangeArrowheads="1"/>
          </p:cNvSpPr>
          <p:nvPr/>
        </p:nvSpPr>
        <p:spPr bwMode="auto">
          <a:xfrm>
            <a:off x="327025" y="614363"/>
            <a:ext cx="8597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Таблица 3. Влияние занятий спортом на успеваемость учащихся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latin typeface="Arial" charset="0"/>
              </a:rPr>
              <a:t>Рекомендации:</a:t>
            </a:r>
            <a:endParaRPr lang="en-US" b="1" smtClean="0">
              <a:latin typeface="Arial" charset="0"/>
            </a:endParaRP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177800" y="1417638"/>
            <a:ext cx="8720138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smtClean="0"/>
              <a:t>В начале занятия уделите большое внимание разминке;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Регулярно выполняйте специальные упражнения, систематически посещайте занятия;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Самостоятельное занятие можете начать с ходьбы обычной, затем приставными шагами лицом, боком и спиной вперед, круги руками, согнутыми в локтях и прямыми. Упражнения выполняются также во время движения (бег обычный, правым и левым боком вперед).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Развивайте технику игры;</a:t>
            </a:r>
            <a:r>
              <a:rPr lang="en-US" sz="2400" smtClean="0"/>
              <a:t> </a:t>
            </a:r>
            <a:endParaRPr lang="ru-RU" sz="2400" smtClean="0"/>
          </a:p>
          <a:p>
            <a:pPr>
              <a:lnSpc>
                <a:spcPct val="90000"/>
              </a:lnSpc>
            </a:pPr>
            <a:r>
              <a:rPr lang="ru-RU" sz="2400" smtClean="0"/>
              <a:t>По завершении тренировки не забывайте о  восстанавливающих процедурах;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Не стремитесь к максимальным нагрузкам; </a:t>
            </a:r>
          </a:p>
          <a:p>
            <a:pPr>
              <a:lnSpc>
                <a:spcPct val="90000"/>
              </a:lnSpc>
            </a:pPr>
            <a:r>
              <a:rPr lang="ru-RU" sz="2400" smtClean="0"/>
              <a:t>В случае переутомления обратитесь к тренеру.</a:t>
            </a:r>
            <a:r>
              <a:rPr lang="en-US" sz="2400" smtClean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819150"/>
          </a:xfrm>
        </p:spPr>
        <p:txBody>
          <a:bodyPr/>
          <a:lstStyle/>
          <a:p>
            <a:pPr algn="ctr"/>
            <a:r>
              <a:rPr lang="ru-RU" b="1" smtClean="0"/>
              <a:t>Выводы:</a:t>
            </a:r>
            <a:endParaRPr lang="en-US" b="1" smtClean="0"/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177800" y="1050925"/>
            <a:ext cx="8747125" cy="53070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600" smtClean="0"/>
              <a:t>1. Физические упражнения, оказывают положительное влияние как на физическую, так и эмоциональную сферу подростков;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600" smtClean="0"/>
          </a:p>
          <a:p>
            <a:pPr>
              <a:lnSpc>
                <a:spcPct val="80000"/>
              </a:lnSpc>
            </a:pPr>
            <a:r>
              <a:rPr lang="ru-RU" sz="2600" smtClean="0"/>
              <a:t>2. Данные литературных источников подтверждаются результатами анкетирования учащихся 6 – 9 классов нашей школы. Выявлено, что подростки, занимающиеся в тех или иных спортивных секциях, реже болеют простудными заболеваниями. Тоже подтверждается и с уровнем успеваемости.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600" smtClean="0"/>
          </a:p>
          <a:p>
            <a:pPr>
              <a:lnSpc>
                <a:spcPct val="80000"/>
              </a:lnSpc>
            </a:pPr>
            <a:r>
              <a:rPr lang="ru-RU" sz="2600" smtClean="0"/>
              <a:t>3. На основе проведенных исследований и собственного опыта нами созданы рекомендации для  начинающих заниматься волейболом.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2312"/>
          </a:xfrm>
        </p:spPr>
        <p:txBody>
          <a:bodyPr/>
          <a:lstStyle/>
          <a:p>
            <a:pPr algn="ctr"/>
            <a:r>
              <a:rPr lang="ru-RU" sz="4200" b="1" smtClean="0"/>
              <a:t>Движение – это жизнь!</a:t>
            </a:r>
            <a:r>
              <a:rPr lang="en-US" sz="4200" smtClean="0"/>
              <a:t> </a:t>
            </a:r>
          </a:p>
        </p:txBody>
      </p:sp>
      <p:pic>
        <p:nvPicPr>
          <p:cNvPr id="33794" name="Picture 4" descr="nrWanM4D7F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0" y="1350963"/>
            <a:ext cx="8540750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Rectangle 6"/>
          <p:cNvSpPr>
            <a:spLocks noChangeArrowheads="1"/>
          </p:cNvSpPr>
          <p:nvPr/>
        </p:nvSpPr>
        <p:spPr bwMode="auto">
          <a:xfrm>
            <a:off x="457200" y="5934075"/>
            <a:ext cx="78676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100" b="1"/>
              <a:t>Спасибо за внимание!</a:t>
            </a:r>
            <a:endParaRPr lang="en-US" sz="41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190500" y="1600200"/>
            <a:ext cx="8529638" cy="4525963"/>
          </a:xfrm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«Ничто так сильно не разрушает организм, как физическое бездействие…»</a:t>
            </a:r>
          </a:p>
          <a:p>
            <a:pPr algn="r">
              <a:buFont typeface="Wingdings 2" pitchFamily="18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                                                  Аристотель</a:t>
            </a:r>
          </a:p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Актуальность работы:</a:t>
            </a:r>
            <a:endParaRPr lang="en-US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362" name="Прямоугольник 4"/>
          <p:cNvSpPr>
            <a:spLocks noChangeArrowheads="1"/>
          </p:cNvSpPr>
          <p:nvPr/>
        </p:nvSpPr>
        <p:spPr bwMode="auto">
          <a:xfrm>
            <a:off x="301625" y="1371600"/>
            <a:ext cx="854075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В последнее время у современных школьников наблюдается ухудшение состояния здоровья, превышение нормы массы тела, снижение интереса к обучению и увеличение количества детей, увлекающихся вредными привычками.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rrowheads="1"/>
          </p:cNvSpPr>
          <p:nvPr/>
        </p:nvSpPr>
        <p:spPr bwMode="auto">
          <a:xfrm>
            <a:off x="396875" y="11113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rgbClr val="FCF4C7"/>
                </a:solidFill>
              </a:rPr>
              <a:t>Цель</a:t>
            </a:r>
            <a:r>
              <a:rPr lang="ru-RU" sz="4400" b="1">
                <a:solidFill>
                  <a:srgbClr val="FCF4C7"/>
                </a:solidFill>
              </a:rPr>
              <a:t> </a:t>
            </a:r>
            <a:r>
              <a:rPr lang="en-US" sz="4400" b="1">
                <a:solidFill>
                  <a:srgbClr val="FCF4C7"/>
                </a:solidFill>
              </a:rPr>
              <a:t>работы</a:t>
            </a:r>
            <a:r>
              <a:rPr lang="ru-RU" sz="4400" b="1">
                <a:solidFill>
                  <a:srgbClr val="FCF4C7"/>
                </a:solidFill>
              </a:rPr>
              <a:t>:</a:t>
            </a:r>
            <a:endParaRPr lang="en-US" sz="4400">
              <a:solidFill>
                <a:srgbClr val="FCF4C7"/>
              </a:solidFill>
            </a:endParaRPr>
          </a:p>
        </p:txBody>
      </p:sp>
      <p:sp>
        <p:nvSpPr>
          <p:cNvPr id="16386" name="Прямоугольник 4"/>
          <p:cNvSpPr>
            <a:spLocks noChangeArrowheads="1"/>
          </p:cNvSpPr>
          <p:nvPr/>
        </p:nvSpPr>
        <p:spPr bwMode="auto">
          <a:xfrm>
            <a:off x="107950" y="1016000"/>
            <a:ext cx="9144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/>
              <a:t>исследование влияния занятий волейболом  на организм человека,  в частности, на развитие двигательной активности в подростковом возрасте.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rrowheads="1"/>
          </p:cNvSpPr>
          <p:nvPr/>
        </p:nvSpPr>
        <p:spPr bwMode="auto">
          <a:xfrm>
            <a:off x="523875" y="-1905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b="1">
                <a:solidFill>
                  <a:srgbClr val="FCF4C7"/>
                </a:solidFill>
                <a:latin typeface="Franklin Gothic Book" pitchFamily="34" charset="0"/>
              </a:rPr>
              <a:t>Задачи:</a:t>
            </a:r>
            <a:endParaRPr lang="en-US" sz="4400" b="1">
              <a:solidFill>
                <a:srgbClr val="FCF4C7"/>
              </a:solidFill>
              <a:latin typeface="Franklin Gothic Book" pitchFamily="34" charset="0"/>
            </a:endParaRPr>
          </a:p>
        </p:txBody>
      </p:sp>
      <p:sp>
        <p:nvSpPr>
          <p:cNvPr id="17410" name="Прямоугольник 4"/>
          <p:cNvSpPr>
            <a:spLocks noChangeArrowheads="1"/>
          </p:cNvSpPr>
          <p:nvPr/>
        </p:nvSpPr>
        <p:spPr bwMode="auto">
          <a:xfrm>
            <a:off x="0" y="1708150"/>
            <a:ext cx="91440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ru-RU" sz="3600"/>
              <a:t>Изучить литературные источники;</a:t>
            </a:r>
          </a:p>
          <a:p>
            <a:pPr marL="342900" indent="-342900"/>
            <a:endParaRPr lang="ru-RU" sz="3600"/>
          </a:p>
          <a:p>
            <a:pPr marL="342900" indent="-342900">
              <a:buFontTx/>
              <a:buChar char="•"/>
            </a:pPr>
            <a:r>
              <a:rPr lang="ru-RU" sz="3600"/>
              <a:t>Провести анкетирование; </a:t>
            </a:r>
          </a:p>
          <a:p>
            <a:pPr marL="342900" indent="-342900">
              <a:buFontTx/>
              <a:buChar char="•"/>
            </a:pPr>
            <a:endParaRPr lang="ru-RU" sz="3600"/>
          </a:p>
          <a:p>
            <a:pPr marL="342900" indent="-342900">
              <a:buFontTx/>
              <a:buChar char="•"/>
            </a:pPr>
            <a:r>
              <a:rPr lang="ru-RU" sz="3600"/>
              <a:t>Подобрать комплекс упражнений и создать рекомендации для занимающихся волейболом.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latin typeface="Arial" charset="0"/>
              </a:rPr>
              <a:t>Объект исследования</a:t>
            </a:r>
            <a:endParaRPr lang="en-US" b="1" smtClean="0">
              <a:latin typeface="Arial" charset="0"/>
            </a:endParaRP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>
          <a:xfrm>
            <a:off x="246063" y="1600200"/>
            <a:ext cx="8678862" cy="1320800"/>
          </a:xfrm>
        </p:spPr>
        <p:txBody>
          <a:bodyPr/>
          <a:lstStyle/>
          <a:p>
            <a:r>
              <a:rPr lang="ru-RU" smtClean="0"/>
              <a:t>Дети в возрасте 12 – 16 лет (подростки)</a:t>
            </a:r>
            <a:endParaRPr lang="en-US" smtClean="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246063" y="3246438"/>
            <a:ext cx="83661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600" b="1"/>
              <a:t>Предмет исследования</a:t>
            </a:r>
            <a:endParaRPr lang="en-US" sz="4600" b="1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246063" y="4376738"/>
            <a:ext cx="867886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</a:pPr>
            <a:r>
              <a:rPr lang="ru-RU" sz="3000"/>
              <a:t> Влияние комплекса физических упражнений на организм человека, сохранение и укрепление здоровья подростков в время занятий волейболом.</a:t>
            </a:r>
            <a:endParaRPr lang="en-US"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latin typeface="Arial" charset="0"/>
              </a:rPr>
              <a:t>Методы</a:t>
            </a:r>
            <a:endParaRPr lang="en-US" b="1" smtClean="0">
              <a:latin typeface="Arial" charset="0"/>
            </a:endParaRP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Изучение литературы;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r>
              <a:rPr lang="ru-RU" smtClean="0"/>
              <a:t>Анкетирование; 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r>
              <a:rPr lang="ru-RU" smtClean="0"/>
              <a:t>Анализ данных.</a:t>
            </a:r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latin typeface="Arial" charset="0"/>
              </a:rPr>
              <a:t>Гипотеза</a:t>
            </a:r>
            <a:endParaRPr lang="en-US" b="1" smtClean="0">
              <a:latin typeface="Arial" charset="0"/>
            </a:endParaRP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96263" cy="4525963"/>
          </a:xfrm>
        </p:spPr>
        <p:txBody>
          <a:bodyPr/>
          <a:lstStyle/>
          <a:p>
            <a:r>
              <a:rPr lang="ru-RU" smtClean="0"/>
              <a:t>Регулярные занятия волейболом способствуют повышению двигательной активности и успеваемости подростков, являются  стимулом приобщения к ЗОЖ.</a:t>
            </a:r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Волейбол</a:t>
            </a:r>
            <a:endParaRPr lang="en-US" b="1" smtClean="0"/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190500" y="1600200"/>
            <a:ext cx="8462963" cy="4525963"/>
          </a:xfrm>
        </p:spPr>
        <p:txBody>
          <a:bodyPr/>
          <a:lstStyle/>
          <a:p>
            <a:r>
              <a:rPr lang="ru-RU" smtClean="0"/>
              <a:t>(англ. </a:t>
            </a:r>
            <a:r>
              <a:rPr lang="en-US" smtClean="0"/>
              <a:t>volley</a:t>
            </a:r>
            <a:r>
              <a:rPr lang="ru-RU" smtClean="0"/>
              <a:t> – отбивать на лету и </a:t>
            </a:r>
            <a:r>
              <a:rPr lang="en-US" smtClean="0"/>
              <a:t>ball</a:t>
            </a:r>
            <a:r>
              <a:rPr lang="ru-RU" smtClean="0"/>
              <a:t> – мяч) – командная спортивная игра, в которой спортсмены, перебрасывая мяч ударами рук, стремятся направить его через сетку на сторону соперника так, чтобы мяч приземлился на площадке  или был отбит с нарушением правил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Техническая.thmx</Template>
  <TotalTime>342</TotalTime>
  <Words>520</Words>
  <Application>Microsoft Macintosh PowerPoint</Application>
  <PresentationFormat>Экран (4:3)</PresentationFormat>
  <Paragraphs>124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Arial</vt:lpstr>
      <vt:lpstr>Franklin Gothic Book</vt:lpstr>
      <vt:lpstr>Wingdings 2</vt:lpstr>
      <vt:lpstr>Calibri</vt:lpstr>
      <vt:lpstr>Техническая</vt:lpstr>
      <vt:lpstr>Техническая</vt:lpstr>
      <vt:lpstr>Техническая</vt:lpstr>
      <vt:lpstr>Техническая</vt:lpstr>
      <vt:lpstr>Техническая</vt:lpstr>
      <vt:lpstr>Техническая</vt:lpstr>
      <vt:lpstr>Диаграмма</vt:lpstr>
      <vt:lpstr>Слайд 1</vt:lpstr>
      <vt:lpstr>Слайд 2</vt:lpstr>
      <vt:lpstr>Актуальность работы:</vt:lpstr>
      <vt:lpstr>Слайд 4</vt:lpstr>
      <vt:lpstr>Слайд 5</vt:lpstr>
      <vt:lpstr>Объект исследования</vt:lpstr>
      <vt:lpstr>Методы</vt:lpstr>
      <vt:lpstr>Гипотеза</vt:lpstr>
      <vt:lpstr>Волейбол</vt:lpstr>
      <vt:lpstr>Влияние волейбола на организм подростков:</vt:lpstr>
      <vt:lpstr>Влияние волейбола на организм подростков:</vt:lpstr>
      <vt:lpstr>Влияние волейбола на  психо-эмоциональное состояние:</vt:lpstr>
      <vt:lpstr>Слайд 13</vt:lpstr>
      <vt:lpstr>Слайд 14</vt:lpstr>
      <vt:lpstr>Слайд 15</vt:lpstr>
      <vt:lpstr>Слайд 16</vt:lpstr>
      <vt:lpstr>Рекомендации:</vt:lpstr>
      <vt:lpstr>Выводы:</vt:lpstr>
      <vt:lpstr>Движение – это жизнь!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WiZaRd</cp:lastModifiedBy>
  <cp:revision>29</cp:revision>
  <dcterms:created xsi:type="dcterms:W3CDTF">2015-03-10T18:52:53Z</dcterms:created>
  <dcterms:modified xsi:type="dcterms:W3CDTF">2015-04-03T00:04:10Z</dcterms:modified>
</cp:coreProperties>
</file>