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E35D79-45E8-45D8-8EB1-367AAB725297}" type="datetimeFigureOut">
              <a:rPr lang="ru-RU" smtClean="0"/>
              <a:pPr/>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2AD77C-7EBB-41F8-8C16-734E9E75EA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35D79-45E8-45D8-8EB1-367AAB725297}" type="datetimeFigureOut">
              <a:rPr lang="ru-RU" smtClean="0"/>
              <a:pPr/>
              <a:t>02.04.2015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2AD77C-7EBB-41F8-8C16-734E9E75EA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школа\Desktop\картинки\Рисунок2.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5" name="Заголовок 4"/>
          <p:cNvSpPr>
            <a:spLocks noGrp="1"/>
          </p:cNvSpPr>
          <p:nvPr>
            <p:ph type="title"/>
          </p:nvPr>
        </p:nvSpPr>
        <p:spPr>
          <a:xfrm>
            <a:off x="2714612" y="1142985"/>
            <a:ext cx="5429288" cy="1500198"/>
          </a:xfrm>
        </p:spPr>
        <p:txBody>
          <a:bodyPr>
            <a:normAutofit/>
          </a:bodyPr>
          <a:lstStyle/>
          <a:p>
            <a:pPr algn="ctr"/>
            <a:r>
              <a:rPr lang="ru-RU" b="1" dirty="0" smtClean="0">
                <a:solidFill>
                  <a:srgbClr val="FF0000"/>
                </a:solidFill>
                <a:latin typeface="Arial Black" pitchFamily="34" charset="0"/>
              </a:rPr>
              <a:t>Первоцветы</a:t>
            </a:r>
            <a:br>
              <a:rPr lang="ru-RU" b="1" dirty="0" smtClean="0">
                <a:solidFill>
                  <a:srgbClr val="FF0000"/>
                </a:solidFill>
                <a:latin typeface="Arial Black" pitchFamily="34" charset="0"/>
              </a:rPr>
            </a:br>
            <a:r>
              <a:rPr lang="ru-RU" b="1" dirty="0" smtClean="0">
                <a:solidFill>
                  <a:srgbClr val="FF0000"/>
                </a:solidFill>
                <a:latin typeface="Arial Black" pitchFamily="34" charset="0"/>
              </a:rPr>
              <a:t> родного края</a:t>
            </a:r>
            <a:endParaRPr lang="ru-RU" b="1" dirty="0">
              <a:solidFill>
                <a:srgbClr val="FF0000"/>
              </a:solidFill>
              <a:latin typeface="Arial Black" pitchFamily="34" charset="0"/>
            </a:endParaRPr>
          </a:p>
        </p:txBody>
      </p:sp>
      <p:sp>
        <p:nvSpPr>
          <p:cNvPr id="6" name="Текст 5"/>
          <p:cNvSpPr>
            <a:spLocks noGrp="1"/>
          </p:cNvSpPr>
          <p:nvPr>
            <p:ph type="body" idx="1"/>
          </p:nvPr>
        </p:nvSpPr>
        <p:spPr>
          <a:xfrm rot="211236">
            <a:off x="2928926" y="4857761"/>
            <a:ext cx="4857784" cy="1285884"/>
          </a:xfrm>
        </p:spPr>
        <p:txBody>
          <a:bodyPr>
            <a:normAutofit fontScale="70000" lnSpcReduction="20000"/>
          </a:bodyPr>
          <a:lstStyle/>
          <a:p>
            <a:pPr algn="ctr"/>
            <a:r>
              <a:rPr lang="ru-RU" dirty="0" smtClean="0">
                <a:solidFill>
                  <a:srgbClr val="FF0000"/>
                </a:solidFill>
                <a:latin typeface="Arial Black" pitchFamily="34" charset="0"/>
              </a:rPr>
              <a:t>Автор проекта - Касаткина Анастасия,</a:t>
            </a:r>
          </a:p>
          <a:p>
            <a:pPr algn="ctr"/>
            <a:r>
              <a:rPr lang="ru-RU" dirty="0" smtClean="0">
                <a:solidFill>
                  <a:srgbClr val="FF0000"/>
                </a:solidFill>
                <a:latin typeface="Arial Black" pitchFamily="34" charset="0"/>
              </a:rPr>
              <a:t> 3 класс МБОУ Большебабинской СОШ Алексеевского района </a:t>
            </a:r>
          </a:p>
          <a:p>
            <a:pPr algn="ctr"/>
            <a:r>
              <a:rPr lang="ru-RU" dirty="0" smtClean="0">
                <a:solidFill>
                  <a:srgbClr val="FF0000"/>
                </a:solidFill>
                <a:latin typeface="Arial Black" pitchFamily="34" charset="0"/>
              </a:rPr>
              <a:t>Волгоградской области</a:t>
            </a:r>
          </a:p>
          <a:p>
            <a:r>
              <a:rPr lang="ru-RU" dirty="0" smtClean="0">
                <a:solidFill>
                  <a:srgbClr val="FF0000"/>
                </a:solidFill>
                <a:latin typeface="Arial Black" pitchFamily="34" charset="0"/>
              </a:rPr>
              <a:t>Руководитель: учитель начальных классов Коровяковская Надежда Валентиновна</a:t>
            </a:r>
            <a:endParaRPr lang="ru-RU" dirty="0">
              <a:solidFill>
                <a:srgbClr val="FF0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14348" y="214290"/>
            <a:ext cx="8143932" cy="2814488"/>
          </a:xfrm>
          <a:prstGeom prst="rect">
            <a:avLst/>
          </a:prstGeom>
        </p:spPr>
        <p:txBody>
          <a:bodyPr wrap="square">
            <a:spAutoFit/>
          </a:bodyPr>
          <a:lstStyle/>
          <a:p>
            <a:pPr>
              <a:lnSpc>
                <a:spcPct val="150000"/>
              </a:lnSpc>
            </a:pPr>
            <a:r>
              <a:rPr lang="ru-RU" sz="2000" dirty="0" smtClean="0">
                <a:solidFill>
                  <a:srgbClr val="FF0000"/>
                </a:solidFill>
                <a:latin typeface="Arial Black" pitchFamily="34" charset="0"/>
              </a:rPr>
              <a:t>Первоцветы являются </a:t>
            </a:r>
            <a:r>
              <a:rPr lang="ru-RU" sz="2000" dirty="0" smtClean="0">
                <a:solidFill>
                  <a:srgbClr val="FF0000"/>
                </a:solidFill>
                <a:latin typeface="Arial Black" pitchFamily="34" charset="0"/>
              </a:rPr>
              <a:t>самым ярким украшением </a:t>
            </a:r>
            <a:r>
              <a:rPr lang="ru-RU" sz="2000" dirty="0" smtClean="0">
                <a:solidFill>
                  <a:srgbClr val="FF0000"/>
                </a:solidFill>
                <a:latin typeface="Arial Black" pitchFamily="34" charset="0"/>
              </a:rPr>
              <a:t>весенних лесов, </a:t>
            </a:r>
            <a:r>
              <a:rPr lang="ru-RU" sz="2000" dirty="0" smtClean="0">
                <a:solidFill>
                  <a:srgbClr val="FF0000"/>
                </a:solidFill>
                <a:latin typeface="Arial Black" pitchFamily="34" charset="0"/>
              </a:rPr>
              <a:t>но по вине человека </a:t>
            </a:r>
            <a:r>
              <a:rPr lang="ru-RU" sz="2000" dirty="0" smtClean="0">
                <a:solidFill>
                  <a:srgbClr val="FF0000"/>
                </a:solidFill>
                <a:latin typeface="Arial Black" pitchFamily="34" charset="0"/>
              </a:rPr>
              <a:t>численность их неуклонно сокращается. </a:t>
            </a:r>
            <a:r>
              <a:rPr lang="ru-RU" sz="2000" dirty="0" smtClean="0">
                <a:solidFill>
                  <a:srgbClr val="FF0000"/>
                </a:solidFill>
                <a:latin typeface="Arial Black" pitchFamily="34" charset="0"/>
              </a:rPr>
              <a:t>Поэтому важно к природе относиться бережно, беречь каждый цветок первоцветов.  В нашей школе разработаны учениками 3 класса листовки «Берегите первоцветы» </a:t>
            </a:r>
            <a:endParaRPr lang="ru-RU" sz="2000" dirty="0">
              <a:solidFill>
                <a:srgbClr val="FF0000"/>
              </a:solidFill>
              <a:latin typeface="Arial Black" pitchFamily="34" charset="0"/>
            </a:endParaRPr>
          </a:p>
        </p:txBody>
      </p:sp>
      <p:sp>
        <p:nvSpPr>
          <p:cNvPr id="4" name="Волна 3"/>
          <p:cNvSpPr/>
          <p:nvPr/>
        </p:nvSpPr>
        <p:spPr>
          <a:xfrm>
            <a:off x="2273250" y="2848227"/>
            <a:ext cx="4584766" cy="40905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buFontTx/>
              <a:buChar char="•"/>
              <a:tabLst>
                <a:tab pos="457200" algn="l"/>
              </a:tabLst>
            </a:pPr>
            <a:r>
              <a:rPr lang="ru-RU" sz="2000" dirty="0" smtClean="0">
                <a:solidFill>
                  <a:srgbClr val="FFFF00"/>
                </a:solidFill>
                <a:latin typeface="Helvetica"/>
                <a:ea typeface="Times New Roman" pitchFamily="18" charset="0"/>
                <a:cs typeface="Times New Roman" pitchFamily="18" charset="0"/>
              </a:rPr>
              <a:t>Не рви букеты!</a:t>
            </a:r>
            <a:endParaRPr lang="ru-RU" sz="2000"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dirty="0" smtClean="0">
                <a:solidFill>
                  <a:srgbClr val="FFFF00"/>
                </a:solidFill>
                <a:latin typeface="Helvetica"/>
                <a:ea typeface="Times New Roman" pitchFamily="18" charset="0"/>
                <a:cs typeface="Times New Roman" pitchFamily="18" charset="0"/>
              </a:rPr>
              <a:t>Не губи места произрастания первоцветов!</a:t>
            </a:r>
            <a:endParaRPr lang="ru-RU" sz="2000"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dirty="0" smtClean="0">
                <a:solidFill>
                  <a:srgbClr val="FFFF00"/>
                </a:solidFill>
                <a:latin typeface="Helvetica"/>
                <a:ea typeface="Times New Roman" pitchFamily="18" charset="0"/>
                <a:cs typeface="Times New Roman" pitchFamily="18" charset="0"/>
              </a:rPr>
              <a:t>Не вырывай цветы с корнем!</a:t>
            </a:r>
            <a:endParaRPr lang="ru-RU" sz="2000" dirty="0" smtClean="0">
              <a:solidFill>
                <a:srgbClr val="FFFF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000" dirty="0" smtClean="0">
                <a:solidFill>
                  <a:srgbClr val="FFFF00"/>
                </a:solidFill>
                <a:latin typeface="Helvetica"/>
                <a:ea typeface="Times New Roman" pitchFamily="18" charset="0"/>
                <a:cs typeface="Times New Roman" pitchFamily="18" charset="0"/>
              </a:rPr>
              <a:t>Расскажи </a:t>
            </a:r>
            <a:r>
              <a:rPr lang="ru-RU" sz="2000" dirty="0" smtClean="0">
                <a:solidFill>
                  <a:srgbClr val="FFFF00"/>
                </a:solidFill>
                <a:latin typeface="Helvetica"/>
                <a:ea typeface="Times New Roman" pitchFamily="18" charset="0"/>
                <a:cs typeface="Times New Roman" pitchFamily="18" charset="0"/>
              </a:rPr>
              <a:t>друзьям и близким об охране первоцветов. </a:t>
            </a:r>
            <a:endParaRPr lang="ru-RU" sz="2000" dirty="0" smtClean="0">
              <a:solidFill>
                <a:srgbClr val="FFFF00"/>
              </a:solidFill>
              <a:latin typeface="Arial" pitchFamily="34" charset="0"/>
              <a:cs typeface="Arial" pitchFamily="34" charset="0"/>
            </a:endParaRPr>
          </a:p>
          <a:p>
            <a:pPr algn="ct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14348" y="500042"/>
            <a:ext cx="7929618" cy="1938992"/>
          </a:xfrm>
          <a:prstGeom prst="rect">
            <a:avLst/>
          </a:prstGeom>
        </p:spPr>
        <p:txBody>
          <a:bodyPr wrap="square">
            <a:spAutoFit/>
          </a:bodyPr>
          <a:lstStyle/>
          <a:p>
            <a:r>
              <a:rPr lang="ru-RU" sz="2400" b="1" dirty="0" smtClean="0">
                <a:solidFill>
                  <a:srgbClr val="FF0000"/>
                </a:solidFill>
                <a:latin typeface="Arial Black" pitchFamily="34" charset="0"/>
              </a:rPr>
              <a:t>Вывод:</a:t>
            </a:r>
            <a:r>
              <a:rPr lang="ru-RU" sz="2400" b="1" dirty="0" smtClean="0">
                <a:solidFill>
                  <a:srgbClr val="FF0000"/>
                </a:solidFill>
                <a:latin typeface="Arial Black" pitchFamily="34" charset="0"/>
              </a:rPr>
              <a:t> </a:t>
            </a:r>
            <a:r>
              <a:rPr lang="ru-RU" sz="2400" dirty="0" smtClean="0">
                <a:solidFill>
                  <a:srgbClr val="FF0000"/>
                </a:solidFill>
                <a:latin typeface="Arial Black" pitchFamily="34" charset="0"/>
              </a:rPr>
              <a:t>данное исследование дало возможность автору полнее ознакомиться с первоцветами, произрастающими на территории села, увидеть их красоту и осознать необходимость их охраны</a:t>
            </a:r>
            <a:endParaRPr lang="ru-RU" sz="2400" dirty="0">
              <a:solidFill>
                <a:srgbClr val="FF0000"/>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4097" name="Rectangle 1"/>
          <p:cNvSpPr>
            <a:spLocks noChangeArrowheads="1"/>
          </p:cNvSpPr>
          <p:nvPr/>
        </p:nvSpPr>
        <p:spPr bwMode="auto">
          <a:xfrm>
            <a:off x="0" y="0"/>
            <a:ext cx="91440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Рыбе- вода, птице- воздух,</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Зверю- лес, степь, горы.</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А человеку нужна Родина.</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И охранять природу-</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Значит, охранять Родину!</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0" i="1"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                            Михаил Пришвин.</a:t>
            </a:r>
            <a:endParaRPr kumimoji="0" lang="ru-RU" sz="3600" b="0" i="1" u="none" strike="noStrike" cap="none" normalizeH="0" baseline="0" dirty="0" smtClean="0">
              <a:ln>
                <a:noFill/>
              </a:ln>
              <a:solidFill>
                <a:srgbClr val="FF0000"/>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85786" y="285728"/>
            <a:ext cx="8001056" cy="5632311"/>
          </a:xfrm>
          <a:prstGeom prst="rect">
            <a:avLst/>
          </a:prstGeom>
        </p:spPr>
        <p:txBody>
          <a:bodyPr wrap="square">
            <a:spAutoFit/>
          </a:bodyPr>
          <a:lstStyle/>
          <a:p>
            <a:r>
              <a:rPr lang="ru-RU" dirty="0">
                <a:solidFill>
                  <a:srgbClr val="FF0000"/>
                </a:solidFill>
                <a:latin typeface="Arial Black" pitchFamily="34" charset="0"/>
              </a:rPr>
              <a:t>Актуальность. </a:t>
            </a:r>
            <a:endParaRPr lang="ru-RU" dirty="0" smtClean="0">
              <a:solidFill>
                <a:srgbClr val="FF0000"/>
              </a:solidFill>
              <a:latin typeface="Arial Black" pitchFamily="34" charset="0"/>
            </a:endParaRPr>
          </a:p>
          <a:p>
            <a:r>
              <a:rPr lang="ru-RU" dirty="0" smtClean="0">
                <a:solidFill>
                  <a:srgbClr val="FF0000"/>
                </a:solidFill>
                <a:latin typeface="Arial Black" pitchFamily="34" charset="0"/>
              </a:rPr>
              <a:t>Весна – то время, когда истребляется по вине человека большое количество первоцветов. </a:t>
            </a:r>
            <a:r>
              <a:rPr lang="ru-RU" dirty="0">
                <a:solidFill>
                  <a:srgbClr val="FF0000"/>
                </a:solidFill>
                <a:latin typeface="Arial Black" pitchFamily="34" charset="0"/>
              </a:rPr>
              <a:t>Для сохранения первоцветов необходимо их </a:t>
            </a:r>
            <a:r>
              <a:rPr lang="ru-RU" dirty="0" smtClean="0">
                <a:solidFill>
                  <a:srgbClr val="FF0000"/>
                </a:solidFill>
                <a:latin typeface="Arial Black" pitchFamily="34" charset="0"/>
              </a:rPr>
              <a:t>изучать и вести разъяснительную работу среди жителей хуторов, обучающихся.</a:t>
            </a:r>
          </a:p>
          <a:p>
            <a:endParaRPr lang="ru-RU" dirty="0">
              <a:solidFill>
                <a:srgbClr val="FF0000"/>
              </a:solidFill>
              <a:latin typeface="Arial Black" pitchFamily="34" charset="0"/>
            </a:endParaRPr>
          </a:p>
          <a:p>
            <a:r>
              <a:rPr lang="ru-RU" dirty="0" smtClean="0">
                <a:solidFill>
                  <a:srgbClr val="FF0000"/>
                </a:solidFill>
                <a:latin typeface="Arial Black" pitchFamily="34" charset="0"/>
              </a:rPr>
              <a:t>Цель проекта: изучить первоцветы, произрастающие в окрестностях хутора Большого Бабинского  Алексеевского района Волгоградской области.</a:t>
            </a:r>
          </a:p>
          <a:p>
            <a:r>
              <a:rPr lang="ru-RU" dirty="0" smtClean="0">
                <a:solidFill>
                  <a:srgbClr val="FF0000"/>
                </a:solidFill>
                <a:latin typeface="Arial Black" pitchFamily="34" charset="0"/>
              </a:rPr>
              <a:t>Задачи проекта: </a:t>
            </a:r>
          </a:p>
          <a:p>
            <a:pPr>
              <a:buFont typeface="Arial" pitchFamily="34" charset="0"/>
              <a:buChar char="•"/>
            </a:pPr>
            <a:r>
              <a:rPr lang="ru-RU" dirty="0" smtClean="0">
                <a:solidFill>
                  <a:srgbClr val="FF0000"/>
                </a:solidFill>
                <a:latin typeface="Arial Black" pitchFamily="34" charset="0"/>
              </a:rPr>
              <a:t>Знакомство с флористическим составом </a:t>
            </a:r>
            <a:r>
              <a:rPr lang="ru-RU" dirty="0">
                <a:solidFill>
                  <a:srgbClr val="FF0000"/>
                </a:solidFill>
                <a:latin typeface="Arial Black" pitchFamily="34" charset="0"/>
              </a:rPr>
              <a:t>первоцветов в окрестностях </a:t>
            </a:r>
            <a:r>
              <a:rPr lang="ru-RU" dirty="0" smtClean="0">
                <a:solidFill>
                  <a:srgbClr val="FF0000"/>
                </a:solidFill>
                <a:latin typeface="Arial Black" pitchFamily="34" charset="0"/>
              </a:rPr>
              <a:t>хутора. </a:t>
            </a:r>
          </a:p>
          <a:p>
            <a:pPr>
              <a:buFont typeface="Arial" pitchFamily="34" charset="0"/>
              <a:buChar char="•"/>
            </a:pPr>
            <a:r>
              <a:rPr lang="ru-RU" dirty="0" smtClean="0">
                <a:solidFill>
                  <a:srgbClr val="FF0000"/>
                </a:solidFill>
                <a:latin typeface="Arial Black" pitchFamily="34" charset="0"/>
              </a:rPr>
              <a:t> Выявление самых распространённых </a:t>
            </a:r>
            <a:r>
              <a:rPr lang="ru-RU" dirty="0">
                <a:solidFill>
                  <a:srgbClr val="FF0000"/>
                </a:solidFill>
                <a:latin typeface="Arial Black" pitchFamily="34" charset="0"/>
              </a:rPr>
              <a:t>и </a:t>
            </a:r>
            <a:r>
              <a:rPr lang="ru-RU" dirty="0" smtClean="0">
                <a:solidFill>
                  <a:srgbClr val="FF0000"/>
                </a:solidFill>
                <a:latin typeface="Arial Black" pitchFamily="34" charset="0"/>
              </a:rPr>
              <a:t>редких раннецветущих растений. </a:t>
            </a:r>
          </a:p>
          <a:p>
            <a:pPr>
              <a:buFont typeface="Arial" pitchFamily="34" charset="0"/>
              <a:buChar char="•"/>
            </a:pPr>
            <a:r>
              <a:rPr lang="ru-RU" dirty="0" smtClean="0">
                <a:solidFill>
                  <a:srgbClr val="FF0000"/>
                </a:solidFill>
                <a:latin typeface="Arial Black" pitchFamily="34" charset="0"/>
              </a:rPr>
              <a:t>Знакомство одноклассников  </a:t>
            </a:r>
            <a:r>
              <a:rPr lang="ru-RU" dirty="0">
                <a:solidFill>
                  <a:srgbClr val="FF0000"/>
                </a:solidFill>
                <a:latin typeface="Arial Black" pitchFamily="34" charset="0"/>
              </a:rPr>
              <a:t>с представителями </a:t>
            </a:r>
            <a:r>
              <a:rPr lang="ru-RU" dirty="0" smtClean="0">
                <a:solidFill>
                  <a:srgbClr val="FF0000"/>
                </a:solidFill>
                <a:latin typeface="Arial Black" pitchFamily="34" charset="0"/>
              </a:rPr>
              <a:t>первоцветов. </a:t>
            </a:r>
          </a:p>
          <a:p>
            <a:pPr>
              <a:buFont typeface="Arial" pitchFamily="34" charset="0"/>
              <a:buChar char="•"/>
            </a:pPr>
            <a:r>
              <a:rPr lang="ru-RU" dirty="0" smtClean="0">
                <a:solidFill>
                  <a:srgbClr val="FF0000"/>
                </a:solidFill>
                <a:latin typeface="Arial Black" pitchFamily="34" charset="0"/>
              </a:rPr>
              <a:t>Разработка  рекомендации по сохранению первоцветов.</a:t>
            </a:r>
            <a:r>
              <a:rPr lang="ru-RU" dirty="0"/>
              <a:t/>
            </a:r>
            <a:br>
              <a:rPr lang="ru-RU" dirty="0"/>
            </a:br>
            <a:r>
              <a:rPr lang="ru-RU" dirty="0"/>
              <a:t/>
            </a:r>
            <a:br>
              <a:rPr lang="ru-RU" dirty="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14348" y="428604"/>
            <a:ext cx="7929618" cy="2246769"/>
          </a:xfrm>
          <a:prstGeom prst="rect">
            <a:avLst/>
          </a:prstGeom>
        </p:spPr>
        <p:txBody>
          <a:bodyPr wrap="square">
            <a:spAutoFit/>
          </a:bodyPr>
          <a:lstStyle/>
          <a:p>
            <a:r>
              <a:rPr lang="ru-RU" sz="2000" dirty="0" smtClean="0">
                <a:solidFill>
                  <a:srgbClr val="FF0000"/>
                </a:solidFill>
                <a:latin typeface="Arial Black" pitchFamily="34" charset="0"/>
              </a:rPr>
              <a:t>Для знакомства с флористическим составом первоцветов в окрестностях хутора идем на экскурсию в лес, на луг. В ходе экскурсии изучаю встречающиеся раннецветущие растения, с помощью атласа – </a:t>
            </a:r>
            <a:r>
              <a:rPr lang="ru-RU" sz="2000" dirty="0" smtClean="0">
                <a:solidFill>
                  <a:srgbClr val="FF0000"/>
                </a:solidFill>
                <a:latin typeface="Arial Black" pitchFamily="34" charset="0"/>
              </a:rPr>
              <a:t>определителя растений </a:t>
            </a:r>
            <a:r>
              <a:rPr lang="ru-RU" sz="2000" dirty="0" smtClean="0">
                <a:solidFill>
                  <a:srgbClr val="FF0000"/>
                </a:solidFill>
                <a:latin typeface="Arial Black" pitchFamily="34" charset="0"/>
              </a:rPr>
              <a:t>«От земли до неба» узнаю </a:t>
            </a:r>
            <a:r>
              <a:rPr lang="ru-RU" sz="2000" dirty="0" smtClean="0">
                <a:solidFill>
                  <a:srgbClr val="FF0000"/>
                </a:solidFill>
                <a:latin typeface="Arial Black" pitchFamily="34" charset="0"/>
              </a:rPr>
              <a:t>названия встречающихся первоцветов.</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85786" y="428604"/>
            <a:ext cx="7643866" cy="3139321"/>
          </a:xfrm>
          <a:prstGeom prst="rect">
            <a:avLst/>
          </a:prstGeom>
        </p:spPr>
        <p:txBody>
          <a:bodyPr wrap="square">
            <a:spAutoFit/>
          </a:bodyPr>
          <a:lstStyle/>
          <a:p>
            <a:r>
              <a:rPr lang="ru-RU" dirty="0" smtClean="0">
                <a:solidFill>
                  <a:srgbClr val="FF0000"/>
                </a:solidFill>
                <a:latin typeface="Arial Black" pitchFamily="34" charset="0"/>
              </a:rPr>
              <a:t>   В балках еще лежит снег, но там где пригревает солнце на окраине леса встречается ярко-желтые крупные цветочки – это мать- и- мачеха. Название </a:t>
            </a:r>
            <a:r>
              <a:rPr lang="ru-RU" dirty="0">
                <a:solidFill>
                  <a:srgbClr val="FF0000"/>
                </a:solidFill>
                <a:latin typeface="Arial Black" pitchFamily="34" charset="0"/>
              </a:rPr>
              <a:t>своё растение получило из-за своих листьев. Нижняя часть листа, мягкая, шершавая, тёплая – это мать. А верхняя часть листа холодная, гладкая и жёсткая – это мачеха. У растения весной появляются только цветки, а листья раскрываются в середине лета. Весной стебли, на которых сидят цветки, покрыты чешуйками – это и есть недоразвитые листья. Растение широко применяется в медицине и </a:t>
            </a:r>
            <a:r>
              <a:rPr lang="ru-RU" dirty="0" smtClean="0">
                <a:solidFill>
                  <a:srgbClr val="FF0000"/>
                </a:solidFill>
                <a:latin typeface="Arial Black" pitchFamily="34" charset="0"/>
              </a:rPr>
              <a:t>косметике.</a:t>
            </a:r>
            <a:endParaRPr lang="ru-RU" dirty="0">
              <a:solidFill>
                <a:srgbClr val="FF0000"/>
              </a:solidFill>
              <a:latin typeface="Arial Black" pitchFamily="34" charset="0"/>
            </a:endParaRPr>
          </a:p>
        </p:txBody>
      </p:sp>
      <p:pic>
        <p:nvPicPr>
          <p:cNvPr id="1026" name="Picture 2" descr="G:\article173248.jpg"/>
          <p:cNvPicPr>
            <a:picLocks noChangeAspect="1" noChangeArrowheads="1"/>
          </p:cNvPicPr>
          <p:nvPr/>
        </p:nvPicPr>
        <p:blipFill>
          <a:blip r:embed="rId3"/>
          <a:srcRect/>
          <a:stretch>
            <a:fillRect/>
          </a:stretch>
        </p:blipFill>
        <p:spPr bwMode="auto">
          <a:xfrm>
            <a:off x="4714876" y="3429000"/>
            <a:ext cx="4043371" cy="31720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4" name="Прямоугольник 3"/>
          <p:cNvSpPr/>
          <p:nvPr/>
        </p:nvSpPr>
        <p:spPr>
          <a:xfrm>
            <a:off x="714348" y="214290"/>
            <a:ext cx="8429652" cy="3170099"/>
          </a:xfrm>
          <a:prstGeom prst="rect">
            <a:avLst/>
          </a:prstGeom>
        </p:spPr>
        <p:txBody>
          <a:bodyPr wrap="square">
            <a:spAutoFit/>
          </a:bodyPr>
          <a:lstStyle/>
          <a:p>
            <a:r>
              <a:rPr lang="ru-RU" dirty="0" smtClean="0"/>
              <a:t> </a:t>
            </a:r>
            <a:r>
              <a:rPr lang="ru-RU" sz="2000" dirty="0" smtClean="0">
                <a:solidFill>
                  <a:srgbClr val="FF0000"/>
                </a:solidFill>
                <a:latin typeface="Arial Black" pitchFamily="34" charset="0"/>
              </a:rPr>
              <a:t>По буграм, открытым солнечному свету, там где почва хорошо прогрета появляются мелкие желтые цветочки. Это – гусиный лук. Гусиный лук - самый мелкий представитель семейства лилейных. Цветки гусиного лука собраны в небольшой букетик, при котором имеется еще несколько листиков. Цветок воронковидный, состоящий из 6 острых листочков околоцветника, обычно желтых изнутри, а снаружи украшенных зеленой полосой. Цвести гусиный лук начинает обычно  с середины апреля</a:t>
            </a:r>
            <a:r>
              <a:rPr lang="ru-RU" dirty="0" smtClean="0"/>
              <a:t>.</a:t>
            </a:r>
            <a:endParaRPr lang="ru-RU" dirty="0"/>
          </a:p>
        </p:txBody>
      </p:sp>
      <p:pic>
        <p:nvPicPr>
          <p:cNvPr id="1026" name="Picture 2" descr="C:\Users\школа\Desktop\Планета идей\Рисунок2.jpg"/>
          <p:cNvPicPr>
            <a:picLocks noChangeAspect="1" noChangeArrowheads="1"/>
          </p:cNvPicPr>
          <p:nvPr/>
        </p:nvPicPr>
        <p:blipFill>
          <a:blip r:embed="rId3"/>
          <a:srcRect/>
          <a:stretch>
            <a:fillRect/>
          </a:stretch>
        </p:blipFill>
        <p:spPr bwMode="auto">
          <a:xfrm>
            <a:off x="5429256" y="3286124"/>
            <a:ext cx="3371051" cy="330675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14348" y="214290"/>
            <a:ext cx="8215370" cy="2246769"/>
          </a:xfrm>
          <a:prstGeom prst="rect">
            <a:avLst/>
          </a:prstGeom>
        </p:spPr>
        <p:txBody>
          <a:bodyPr wrap="square">
            <a:spAutoFit/>
          </a:bodyPr>
          <a:lstStyle/>
          <a:p>
            <a:r>
              <a:rPr lang="ru-RU" sz="2000" dirty="0" smtClean="0">
                <a:solidFill>
                  <a:srgbClr val="FF0000"/>
                </a:solidFill>
                <a:latin typeface="Times New Roman" pitchFamily="18" charset="0"/>
                <a:cs typeface="Times New Roman" pitchFamily="18" charset="0"/>
              </a:rPr>
              <a:t>В лесу встречается еще один первоцвет – это хохлатка. Цветы хохлатки издали похожи на сиреневые башенки, но подойдя ближе можно рассмотреть отдельные цветы – колокольчики причудливой формы, цветок очень приятно пахнет медом, над цветами кружат насекомые, значит нектар этого цветка им пришелся по вкусу. Цветение хохлатки непродолжительно. Через несколько дней на месте цветков уже образуются мелкие  плоды, похожие на стручки</a:t>
            </a:r>
            <a:r>
              <a:rPr lang="ru-RU" dirty="0" smtClean="0">
                <a:solidFill>
                  <a:srgbClr val="FF0000"/>
                </a:solidFill>
                <a:latin typeface="Times New Roman" pitchFamily="18" charset="0"/>
                <a:cs typeface="Times New Roman" pitchFamily="18" charset="0"/>
              </a:rPr>
              <a:t>.</a:t>
            </a:r>
            <a:endParaRPr lang="ru-RU" dirty="0">
              <a:solidFill>
                <a:srgbClr val="FF0000"/>
              </a:solidFill>
              <a:latin typeface="Times New Roman" pitchFamily="18" charset="0"/>
              <a:cs typeface="Times New Roman" pitchFamily="18" charset="0"/>
            </a:endParaRPr>
          </a:p>
        </p:txBody>
      </p:sp>
      <p:pic>
        <p:nvPicPr>
          <p:cNvPr id="2050" name="Picture 2" descr="G:\Планета идей\100_3830.JPG"/>
          <p:cNvPicPr>
            <a:picLocks noChangeAspect="1" noChangeArrowheads="1"/>
          </p:cNvPicPr>
          <p:nvPr/>
        </p:nvPicPr>
        <p:blipFill>
          <a:blip r:embed="rId3" cstate="print"/>
          <a:srcRect/>
          <a:stretch>
            <a:fillRect/>
          </a:stretch>
        </p:blipFill>
        <p:spPr bwMode="auto">
          <a:xfrm>
            <a:off x="3310170" y="2500306"/>
            <a:ext cx="5544916" cy="41594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075" name="Rectangle 3"/>
          <p:cNvSpPr>
            <a:spLocks noChangeArrowheads="1"/>
          </p:cNvSpPr>
          <p:nvPr/>
        </p:nvSpPr>
        <p:spPr bwMode="auto">
          <a:xfrm>
            <a:off x="785786" y="28572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076"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571472" y="214290"/>
            <a:ext cx="8215370" cy="2523768"/>
          </a:xfrm>
          <a:prstGeom prst="rect">
            <a:avLst/>
          </a:prstGeom>
        </p:spPr>
        <p:txBody>
          <a:bodyPr wrap="square">
            <a:spAutoFit/>
          </a:bodyPr>
          <a:lstStyle/>
          <a:p>
            <a:endParaRPr lang="ru-RU" dirty="0" smtClean="0"/>
          </a:p>
          <a:p>
            <a:r>
              <a:rPr lang="ru-RU" sz="2000" dirty="0" smtClean="0">
                <a:solidFill>
                  <a:srgbClr val="FF0000"/>
                </a:solidFill>
                <a:latin typeface="Arial Black" pitchFamily="34" charset="0"/>
                <a:cs typeface="Times New Roman" pitchFamily="18" charset="0"/>
              </a:rPr>
              <a:t>Войдя в лес,  я остановилась. Удивительно, в лесу кто – то расстелил синий ковер! Подойдя поближе к лужайке, увидела, что ковер -  это пролеска сибирская!  </a:t>
            </a:r>
            <a:r>
              <a:rPr lang="ru-RU" sz="2000" dirty="0" smtClean="0">
                <a:solidFill>
                  <a:srgbClr val="FF0000"/>
                </a:solidFill>
                <a:latin typeface="Arial Black" pitchFamily="34" charset="0"/>
                <a:cs typeface="Times New Roman" pitchFamily="18" charset="0"/>
              </a:rPr>
              <a:t> Как красиво! Только через две недели отцветет ковер пролески, появятся зеленые </a:t>
            </a:r>
            <a:r>
              <a:rPr lang="ru-RU" sz="2000" dirty="0" smtClean="0">
                <a:solidFill>
                  <a:srgbClr val="FF0000"/>
                </a:solidFill>
                <a:latin typeface="Arial Black" pitchFamily="34" charset="0"/>
                <a:cs typeface="Times New Roman" pitchFamily="18" charset="0"/>
              </a:rPr>
              <a:t> </a:t>
            </a:r>
            <a:r>
              <a:rPr lang="ru-RU" sz="2000" dirty="0" smtClean="0">
                <a:solidFill>
                  <a:srgbClr val="FF0000"/>
                </a:solidFill>
                <a:latin typeface="Arial Black" pitchFamily="34" charset="0"/>
                <a:cs typeface="Times New Roman" pitchFamily="18" charset="0"/>
              </a:rPr>
              <a:t>коробочки семян</a:t>
            </a:r>
            <a:r>
              <a:rPr lang="ru-RU" sz="2000" dirty="0" smtClean="0">
                <a:solidFill>
                  <a:srgbClr val="FF0000"/>
                </a:solidFill>
                <a:latin typeface="Arial Black" pitchFamily="34" charset="0"/>
                <a:cs typeface="Times New Roman" pitchFamily="18" charset="0"/>
              </a:rPr>
              <a:t>. Пролеска – многолетник семейства лилейных. Цветет в первой половине апреля. </a:t>
            </a:r>
            <a:endParaRPr lang="ru-RU" sz="2000" dirty="0">
              <a:solidFill>
                <a:srgbClr val="FF0000"/>
              </a:solidFill>
              <a:latin typeface="Arial Black" pitchFamily="34" charset="0"/>
              <a:cs typeface="Times New Roman" pitchFamily="18" charset="0"/>
            </a:endParaRPr>
          </a:p>
        </p:txBody>
      </p:sp>
      <p:pic>
        <p:nvPicPr>
          <p:cNvPr id="1026" name="Picture 2" descr="H:\Планета идей\getImage (2).jpg"/>
          <p:cNvPicPr>
            <a:picLocks noChangeAspect="1" noChangeArrowheads="1"/>
          </p:cNvPicPr>
          <p:nvPr/>
        </p:nvPicPr>
        <p:blipFill>
          <a:blip r:embed="rId3"/>
          <a:srcRect/>
          <a:stretch>
            <a:fillRect/>
          </a:stretch>
        </p:blipFill>
        <p:spPr bwMode="auto">
          <a:xfrm>
            <a:off x="3855608" y="3214686"/>
            <a:ext cx="5105139" cy="3419480"/>
          </a:xfrm>
          <a:prstGeom prst="rect">
            <a:avLst/>
          </a:prstGeom>
          <a:noFill/>
        </p:spPr>
      </p:pic>
      <p:pic>
        <p:nvPicPr>
          <p:cNvPr id="1027" name="Picture 3" descr="H:\Планета идей\getImage.jpg"/>
          <p:cNvPicPr>
            <a:picLocks noChangeAspect="1" noChangeArrowheads="1"/>
          </p:cNvPicPr>
          <p:nvPr/>
        </p:nvPicPr>
        <p:blipFill>
          <a:blip r:embed="rId4"/>
          <a:srcRect/>
          <a:stretch>
            <a:fillRect/>
          </a:stretch>
        </p:blipFill>
        <p:spPr bwMode="auto">
          <a:xfrm>
            <a:off x="500034" y="2857496"/>
            <a:ext cx="3286148" cy="21873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pic>
        <p:nvPicPr>
          <p:cNvPr id="2050" name="Picture 2" descr="H:\Планета идей\getImage (7).jpg"/>
          <p:cNvPicPr>
            <a:picLocks noChangeAspect="1" noChangeArrowheads="1"/>
          </p:cNvPicPr>
          <p:nvPr/>
        </p:nvPicPr>
        <p:blipFill>
          <a:blip r:embed="rId3"/>
          <a:srcRect/>
          <a:stretch>
            <a:fillRect/>
          </a:stretch>
        </p:blipFill>
        <p:spPr bwMode="auto">
          <a:xfrm>
            <a:off x="4714876" y="3429000"/>
            <a:ext cx="4254501" cy="3190876"/>
          </a:xfrm>
          <a:prstGeom prst="rect">
            <a:avLst/>
          </a:prstGeom>
          <a:noFill/>
        </p:spPr>
      </p:pic>
      <p:pic>
        <p:nvPicPr>
          <p:cNvPr id="2051" name="Picture 3" descr="H:\Планета идей\100_3833.JPG"/>
          <p:cNvPicPr>
            <a:picLocks noChangeAspect="1" noChangeArrowheads="1"/>
          </p:cNvPicPr>
          <p:nvPr/>
        </p:nvPicPr>
        <p:blipFill>
          <a:blip r:embed="rId4" cstate="print"/>
          <a:srcRect/>
          <a:stretch>
            <a:fillRect/>
          </a:stretch>
        </p:blipFill>
        <p:spPr bwMode="auto">
          <a:xfrm>
            <a:off x="428596" y="3500438"/>
            <a:ext cx="4143404" cy="3108115"/>
          </a:xfrm>
          <a:prstGeom prst="rect">
            <a:avLst/>
          </a:prstGeom>
          <a:noFill/>
        </p:spPr>
      </p:pic>
      <p:sp>
        <p:nvSpPr>
          <p:cNvPr id="5" name="Прямоугольник 4"/>
          <p:cNvSpPr/>
          <p:nvPr/>
        </p:nvSpPr>
        <p:spPr>
          <a:xfrm>
            <a:off x="857224" y="214290"/>
            <a:ext cx="7929618" cy="2862322"/>
          </a:xfrm>
          <a:prstGeom prst="rect">
            <a:avLst/>
          </a:prstGeom>
        </p:spPr>
        <p:txBody>
          <a:bodyPr wrap="square">
            <a:spAutoFit/>
          </a:bodyPr>
          <a:lstStyle/>
          <a:p>
            <a:r>
              <a:rPr lang="ru-RU" sz="2000" dirty="0" smtClean="0">
                <a:solidFill>
                  <a:srgbClr val="FF0000"/>
                </a:solidFill>
                <a:latin typeface="Arial Black" pitchFamily="34" charset="0"/>
              </a:rPr>
              <a:t>Чуть позже в наших лесах появятся другие первоцветы. Это и рябчик русский, и тюльпан </a:t>
            </a:r>
            <a:r>
              <a:rPr lang="ru-RU" sz="2000" dirty="0" err="1" smtClean="0">
                <a:solidFill>
                  <a:srgbClr val="FF0000"/>
                </a:solidFill>
                <a:latin typeface="Arial Black" pitchFamily="34" charset="0"/>
              </a:rPr>
              <a:t>Биберштейна</a:t>
            </a:r>
            <a:r>
              <a:rPr lang="ru-RU" sz="2000" dirty="0" smtClean="0">
                <a:solidFill>
                  <a:srgbClr val="FF0000"/>
                </a:solidFill>
                <a:latin typeface="Arial Black" pitchFamily="34" charset="0"/>
              </a:rPr>
              <a:t>, и ветреница лютиковая.  Все эти растения цветут весной, им необходим солнечный свет и влага. В конце апреля появятся на деревьях листья, заслонят нашим первоцветам солнце, да и влага в почве изменится. Вот и торопятся показать они миру свою прелесть и красоту, погружая нас в весеннюю красивую сказку. </a:t>
            </a:r>
            <a:endParaRPr lang="ru-RU" sz="2000" dirty="0">
              <a:solidFill>
                <a:srgbClr val="FF0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школа\Desktop\картинки\Рисунок1.png"/>
          <p:cNvPicPr>
            <a:picLocks noChangeAspect="1" noChangeArrowheads="1"/>
          </p:cNvPicPr>
          <p:nvPr/>
        </p:nvPicPr>
        <p:blipFill>
          <a:blip r:embed="rId2"/>
          <a:srcRect/>
          <a:stretch>
            <a:fillRect/>
          </a:stretch>
        </p:blipFill>
        <p:spPr bwMode="auto">
          <a:xfrm>
            <a:off x="-314325" y="-238125"/>
            <a:ext cx="9772650" cy="7334250"/>
          </a:xfrm>
          <a:prstGeom prst="rect">
            <a:avLst/>
          </a:prstGeom>
          <a:noFill/>
        </p:spPr>
      </p:pic>
      <p:sp>
        <p:nvSpPr>
          <p:cNvPr id="3" name="Прямоугольник 2"/>
          <p:cNvSpPr/>
          <p:nvPr/>
        </p:nvSpPr>
        <p:spPr>
          <a:xfrm>
            <a:off x="785786" y="642918"/>
            <a:ext cx="7929618" cy="1938992"/>
          </a:xfrm>
          <a:prstGeom prst="rect">
            <a:avLst/>
          </a:prstGeom>
        </p:spPr>
        <p:txBody>
          <a:bodyPr wrap="square">
            <a:spAutoFit/>
          </a:bodyPr>
          <a:lstStyle/>
          <a:p>
            <a:r>
              <a:rPr lang="ru-RU" sz="2000" dirty="0" smtClean="0">
                <a:solidFill>
                  <a:srgbClr val="FF0000"/>
                </a:solidFill>
                <a:latin typeface="Arial Black" pitchFamily="34" charset="0"/>
              </a:rPr>
              <a:t>Люди хотят очутиться в этой волшебной сказке, поэтому идут на природу в весенний лес. А увидев красоту первоцветов, обязательно захотят принести в дом  эту красоту. </a:t>
            </a:r>
            <a:r>
              <a:rPr lang="ru-RU" sz="2000" dirty="0" smtClean="0">
                <a:solidFill>
                  <a:srgbClr val="FF0000"/>
                </a:solidFill>
                <a:latin typeface="Arial Black" pitchFamily="34" charset="0"/>
              </a:rPr>
              <a:t>Но </a:t>
            </a:r>
            <a:r>
              <a:rPr lang="ru-RU" sz="2000" dirty="0" smtClean="0">
                <a:solidFill>
                  <a:srgbClr val="FF0000"/>
                </a:solidFill>
                <a:latin typeface="Arial Black" pitchFamily="34" charset="0"/>
              </a:rPr>
              <a:t>букеты первоцветов  </a:t>
            </a:r>
            <a:r>
              <a:rPr lang="ru-RU" sz="2000" dirty="0" smtClean="0">
                <a:solidFill>
                  <a:srgbClr val="FF0000"/>
                </a:solidFill>
                <a:latin typeface="Arial Black" pitchFamily="34" charset="0"/>
              </a:rPr>
              <a:t>быстро вянут, а цветов с каждым годом становится всё меньше и меньше. </a:t>
            </a:r>
            <a:endParaRPr lang="ru-RU" sz="2000" dirty="0">
              <a:solidFill>
                <a:srgbClr val="FF0000"/>
              </a:solidFill>
              <a:latin typeface="Arial Black" pitchFamily="34" charset="0"/>
            </a:endParaRPr>
          </a:p>
        </p:txBody>
      </p:sp>
      <p:pic>
        <p:nvPicPr>
          <p:cNvPr id="3074" name="Picture 2" descr="H:\Планета идей\100_3822.JPG"/>
          <p:cNvPicPr>
            <a:picLocks noChangeAspect="1" noChangeArrowheads="1"/>
          </p:cNvPicPr>
          <p:nvPr/>
        </p:nvPicPr>
        <p:blipFill>
          <a:blip r:embed="rId3" cstate="print"/>
          <a:srcRect/>
          <a:stretch>
            <a:fillRect/>
          </a:stretch>
        </p:blipFill>
        <p:spPr bwMode="auto">
          <a:xfrm>
            <a:off x="3143240" y="3214686"/>
            <a:ext cx="2551750" cy="3402333"/>
          </a:xfrm>
          <a:prstGeom prst="rect">
            <a:avLst/>
          </a:prstGeom>
          <a:noFill/>
        </p:spPr>
      </p:pic>
      <p:pic>
        <p:nvPicPr>
          <p:cNvPr id="3075" name="Picture 3" descr="H:\Планета идей\100_3824.JPG"/>
          <p:cNvPicPr>
            <a:picLocks noChangeAspect="1" noChangeArrowheads="1"/>
          </p:cNvPicPr>
          <p:nvPr/>
        </p:nvPicPr>
        <p:blipFill>
          <a:blip r:embed="rId4" cstate="print"/>
          <a:srcRect/>
          <a:stretch>
            <a:fillRect/>
          </a:stretch>
        </p:blipFill>
        <p:spPr bwMode="auto">
          <a:xfrm>
            <a:off x="5360664" y="3857628"/>
            <a:ext cx="3783336" cy="2837502"/>
          </a:xfrm>
          <a:prstGeom prst="rect">
            <a:avLst/>
          </a:prstGeom>
          <a:noFill/>
        </p:spPr>
      </p:pic>
      <p:pic>
        <p:nvPicPr>
          <p:cNvPr id="3076" name="Picture 4" descr="H:\Планета идей\100_3826.JPG"/>
          <p:cNvPicPr>
            <a:picLocks noChangeAspect="1" noChangeArrowheads="1"/>
          </p:cNvPicPr>
          <p:nvPr/>
        </p:nvPicPr>
        <p:blipFill>
          <a:blip r:embed="rId5" cstate="print"/>
          <a:srcRect/>
          <a:stretch>
            <a:fillRect/>
          </a:stretch>
        </p:blipFill>
        <p:spPr bwMode="auto">
          <a:xfrm>
            <a:off x="285720" y="3857628"/>
            <a:ext cx="3592835" cy="269462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669</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Первоцветы  родного края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Первоцветы  родного края</dc:title>
  <dc:creator>школа</dc:creator>
  <cp:lastModifiedBy>школа</cp:lastModifiedBy>
  <cp:revision>6</cp:revision>
  <dcterms:created xsi:type="dcterms:W3CDTF">2015-03-29T10:13:47Z</dcterms:created>
  <dcterms:modified xsi:type="dcterms:W3CDTF">2015-04-02T17:53:08Z</dcterms:modified>
</cp:coreProperties>
</file>