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68" r:id="rId14"/>
    <p:sldId id="272" r:id="rId15"/>
    <p:sldId id="271" r:id="rId16"/>
    <p:sldId id="273" r:id="rId17"/>
    <p:sldId id="274" r:id="rId18"/>
    <p:sldId id="275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AE611D-CBF0-42AD-B395-5A7A41C85895}">
          <p14:sldIdLst>
            <p14:sldId id="279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70"/>
            <p14:sldId id="268"/>
            <p14:sldId id="272"/>
            <p14:sldId id="271"/>
            <p14:sldId id="273"/>
            <p14:sldId id="274"/>
            <p14:sldId id="275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6"/>
          </c:dPt>
          <c:dPt>
            <c:idx val="1"/>
            <c:bubble3D val="0"/>
            <c:explosion val="2"/>
          </c:dPt>
          <c:dPt>
            <c:idx val="2"/>
            <c:bubble3D val="0"/>
            <c:explosion val="5"/>
          </c:dPt>
          <c:cat>
            <c:strRef>
              <c:f>Лист1!$A$2:$A$4</c:f>
              <c:strCache>
                <c:ptCount val="3"/>
                <c:pt idx="0">
                  <c:v>10 фразеологизмов</c:v>
                </c:pt>
                <c:pt idx="1">
                  <c:v>7-8 фразеологизмов</c:v>
                </c:pt>
                <c:pt idx="2">
                  <c:v>меньше 5 фразеологизмов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37BA5-8750-4A76-9B26-7D7167ACF3F9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B7E94-8546-408C-A6CD-ECFA1526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0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B7E94-8546-408C-A6CD-ECFA1526F9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0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593-A465-46B5-921A-C641A3BAF65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333-3273-4EC7-81A2-31F6568C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0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593-A465-46B5-921A-C641A3BAF65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333-3273-4EC7-81A2-31F6568C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0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593-A465-46B5-921A-C641A3BAF65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333-3273-4EC7-81A2-31F6568C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593-A465-46B5-921A-C641A3BAF65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333-3273-4EC7-81A2-31F6568C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9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593-A465-46B5-921A-C641A3BAF65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333-3273-4EC7-81A2-31F6568C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8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593-A465-46B5-921A-C641A3BAF65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333-3273-4EC7-81A2-31F6568C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1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593-A465-46B5-921A-C641A3BAF65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333-3273-4EC7-81A2-31F6568C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8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593-A465-46B5-921A-C641A3BAF65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333-3273-4EC7-81A2-31F6568C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9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593-A465-46B5-921A-C641A3BAF65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333-3273-4EC7-81A2-31F6568C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4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593-A465-46B5-921A-C641A3BAF65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333-3273-4EC7-81A2-31F6568C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8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A593-A465-46B5-921A-C641A3BAF65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2333-3273-4EC7-81A2-31F6568C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0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A593-A465-46B5-921A-C641A3BAF65E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2333-3273-4EC7-81A2-31F6568C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8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128792" cy="4536504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4400" b="1" dirty="0"/>
              <a:t>Фразеологизмы с названиями животных</a:t>
            </a:r>
            <a:endParaRPr lang="ru-RU" sz="4400" dirty="0"/>
          </a:p>
          <a:p>
            <a:pPr marL="0" indent="0" algn="r">
              <a:spcAft>
                <a:spcPts val="0"/>
              </a:spcAft>
              <a:buNone/>
              <a:tabLst>
                <a:tab pos="2476500" algn="l"/>
              </a:tabLst>
            </a:pPr>
            <a:endParaRPr lang="ru-RU" sz="24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r">
              <a:spcAft>
                <a:spcPts val="0"/>
              </a:spcAft>
              <a:buNone/>
              <a:tabLst>
                <a:tab pos="2476500" algn="l"/>
              </a:tabLst>
            </a:pP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r">
              <a:spcAft>
                <a:spcPts val="0"/>
              </a:spcAft>
              <a:buNone/>
              <a:tabLst>
                <a:tab pos="2476500" algn="l"/>
              </a:tabLst>
            </a:pP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r">
              <a:spcAft>
                <a:spcPts val="0"/>
              </a:spcAft>
              <a:buNone/>
              <a:tabLst>
                <a:tab pos="2476500" algn="l"/>
              </a:tabLst>
            </a:pP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r">
              <a:spcAft>
                <a:spcPts val="0"/>
              </a:spcAft>
              <a:buNone/>
              <a:tabLst>
                <a:tab pos="2476500" algn="l"/>
              </a:tabLst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Ученица  6а класса</a:t>
            </a:r>
          </a:p>
          <a:p>
            <a:pPr marL="0" indent="0" algn="r">
              <a:spcAft>
                <a:spcPts val="0"/>
              </a:spcAft>
              <a:buNone/>
              <a:tabLst>
                <a:tab pos="2476500" algn="l"/>
              </a:tabLst>
            </a:pP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	 </a:t>
            </a:r>
            <a:r>
              <a:rPr lang="ru-RU" sz="24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Дуюнова</a:t>
            </a:r>
            <a:r>
              <a:rPr lang="ru-RU" sz="2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Анна</a:t>
            </a:r>
          </a:p>
          <a:p>
            <a:pPr marL="0" indent="0" algn="r">
              <a:spcAft>
                <a:spcPts val="0"/>
              </a:spcAft>
              <a:buNone/>
              <a:tabLst>
                <a:tab pos="2476500" algn="l"/>
              </a:tabLst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Aft>
                <a:spcPts val="0"/>
              </a:spcAft>
              <a:buNone/>
              <a:tabLst>
                <a:tab pos="2476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Мачеева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 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Aft>
                <a:spcPts val="0"/>
              </a:spcAft>
              <a:buNone/>
              <a:tabLst>
                <a:tab pos="2476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русского языка и</a:t>
            </a:r>
          </a:p>
          <a:p>
            <a:pPr marL="0" indent="0" algn="r">
              <a:spcAft>
                <a:spcPts val="0"/>
              </a:spcAft>
              <a:buNone/>
              <a:tabLst>
                <a:tab pos="24765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pPr marL="0" indent="0" algn="r">
              <a:spcAft>
                <a:spcPts val="0"/>
              </a:spcAft>
              <a:buNone/>
              <a:tabLst>
                <a:tab pos="2476500" algn="l"/>
              </a:tabLst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МОУ «</a:t>
            </a:r>
            <a:r>
              <a:rPr lang="ru-RU" sz="3600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СШ </a:t>
            </a:r>
            <a:r>
              <a:rPr lang="ru-RU" sz="36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№ </a:t>
            </a:r>
            <a:r>
              <a:rPr lang="en-US" sz="36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45</a:t>
            </a:r>
            <a:r>
              <a:rPr lang="ru-RU" sz="3600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»</a:t>
            </a:r>
            <a:br>
              <a:rPr lang="ru-RU" sz="3600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r>
              <a:rPr lang="en-US" sz="36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/>
            </a:r>
            <a:br>
              <a:rPr lang="en-US" sz="36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768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19256" cy="2232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И даже </a:t>
            </a:r>
            <a:r>
              <a:rPr lang="ru-RU" dirty="0"/>
              <a:t>корова – </a:t>
            </a:r>
            <a:r>
              <a:rPr lang="ru-RU" dirty="0" smtClean="0"/>
              <a:t>главная кормилица русского крестьянина – не  избежала насмешливых выражений. Корова в них показывается как непривлекательное существо: </a:t>
            </a:r>
            <a:r>
              <a:rPr lang="ru-RU" i="1" dirty="0" smtClean="0"/>
              <a:t>как корова на льду, взять быка за рога…</a:t>
            </a:r>
            <a:endParaRPr lang="ru-RU" i="1" dirty="0"/>
          </a:p>
        </p:txBody>
      </p:sp>
      <p:pic>
        <p:nvPicPr>
          <p:cNvPr id="4100" name="Picture 4" descr="Сусанин / Упавшая с крыши корова раздавила спящего жителя Брази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6785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Ponomaresha** ask.fm/id13434966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7" y="2526725"/>
            <a:ext cx="295232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3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6127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 уж самое недоброжелательное отношение в фразеологизмах выражено к свинье: </a:t>
            </a:r>
            <a:r>
              <a:rPr lang="ru-RU" i="1" dirty="0" smtClean="0"/>
              <a:t>свинья везде грязь найдет, подложить свинью,…</a:t>
            </a:r>
            <a:endParaRPr lang="ru-RU" i="1" dirty="0"/>
          </a:p>
        </p:txBody>
      </p:sp>
      <p:pic>
        <p:nvPicPr>
          <p:cNvPr id="5126" name="Picture 6" descr="240 лет со дня рож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41568" cy="1008112"/>
          </a:xfrm>
        </p:spPr>
        <p:txBody>
          <a:bodyPr/>
          <a:lstStyle/>
          <a:p>
            <a:r>
              <a:rPr lang="ru-RU" dirty="0" smtClean="0"/>
              <a:t>Антонимические пары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96752"/>
            <a:ext cx="851763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Антонимические пары в основном показаны как символы «большого» и «маленького» или «доброго» и «злого».</a:t>
            </a:r>
          </a:p>
          <a:p>
            <a:r>
              <a:rPr lang="ru-RU" dirty="0" smtClean="0"/>
              <a:t>Муха</a:t>
            </a:r>
            <a:r>
              <a:rPr lang="en-GB" dirty="0" smtClean="0"/>
              <a:t>/</a:t>
            </a:r>
            <a:r>
              <a:rPr lang="ru-RU" dirty="0" smtClean="0"/>
              <a:t>комар – слон</a:t>
            </a:r>
            <a:r>
              <a:rPr lang="en-US" dirty="0" smtClean="0"/>
              <a:t>/</a:t>
            </a:r>
            <a:r>
              <a:rPr lang="ru-RU" dirty="0" smtClean="0"/>
              <a:t>медведь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Кошка</a:t>
            </a:r>
            <a:r>
              <a:rPr lang="ru-RU" dirty="0"/>
              <a:t> </a:t>
            </a:r>
            <a:r>
              <a:rPr lang="ru-RU" dirty="0" smtClean="0"/>
              <a:t>- мышка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6146" name="Picture 2" descr="Как нарисовать муху поэтапно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6" y="3356992"/>
            <a:ext cx="1357154" cy="9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УБИЙЦЫ (3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55660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0" name="Picture 6" descr="Оригинал - Схема вышивки &quot;мышиная охота&quot; - Схемы вышивки - Ласточка33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44579"/>
            <a:ext cx="2931085" cy="209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Антонимическая пара.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Овца</a:t>
            </a:r>
            <a:endParaRPr lang="ru-RU" dirty="0"/>
          </a:p>
        </p:txBody>
      </p:sp>
      <p:pic>
        <p:nvPicPr>
          <p:cNvPr id="7172" name="Picture 4" descr="http://im0-tub-ru.yandex.net/i?id=a2931556908438be4a3b9f3048d80396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61026"/>
            <a:ext cx="3036402" cy="227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Волк картинка, рисунок цветной от художника Александра Бабушкина, КАРТИНКА ДЛЯ ДЕТЕЙ N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031959"/>
            <a:ext cx="3600400" cy="226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2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Виды фразеологизмов.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3244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Фразеологизмы носят национальный характер. Несмотря на то, что русские фразеологизмы непереводимы на другие языки, можно отметить их сходство. Причина этого сходства – общий источник( Библия), а различий – особенности жизни каждого народа, географическое положение и т.д.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3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Все фразеологизмы можно разделить на несколько групп по значению:</a:t>
            </a:r>
            <a:endParaRPr lang="ru-RU" sz="36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47088" y="1628800"/>
            <a:ext cx="4032448" cy="290891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Домашние животные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i="1" dirty="0" smtClean="0"/>
              <a:t>- телячий восторг</a:t>
            </a:r>
          </a:p>
          <a:p>
            <a:pPr marL="0" indent="0" algn="ctr">
              <a:buNone/>
            </a:pPr>
            <a:r>
              <a:rPr lang="ru-RU" i="1" dirty="0" smtClean="0"/>
              <a:t>- заблудшая овца</a:t>
            </a:r>
          </a:p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- темная лошадка</a:t>
            </a:r>
          </a:p>
          <a:p>
            <a:pPr marL="0" indent="0" algn="ctr">
              <a:buNone/>
            </a:pPr>
            <a:r>
              <a:rPr lang="ru-RU" i="1" dirty="0"/>
              <a:t> - буриданов осел</a:t>
            </a:r>
          </a:p>
          <a:p>
            <a:pPr marL="0" indent="0" algn="ctr">
              <a:buNone/>
            </a:pPr>
            <a:endParaRPr lang="ru-RU" i="1" dirty="0" smtClean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4248472" cy="399330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Дикие животные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i="1" dirty="0" smtClean="0"/>
              <a:t>- волк в овечьей шубе</a:t>
            </a:r>
          </a:p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- извиваться змеей(ужом)</a:t>
            </a:r>
          </a:p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- змея подколодная</a:t>
            </a:r>
          </a:p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- медведь на ухо наступил</a:t>
            </a:r>
          </a:p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- делить шубу неубитого медведя</a:t>
            </a:r>
            <a:endParaRPr lang="ru-RU" i="1" dirty="0"/>
          </a:p>
        </p:txBody>
      </p:sp>
      <p:pic>
        <p:nvPicPr>
          <p:cNvPr id="5" name="Рисунок 4" descr="Презентация на тему: &quot;Учебный курс &quot;Теория вероятностей и статистика&quot; 7 класс Занятие 30 МБОУ &quot;Средняя общеобразовательная школ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98550"/>
            <a:ext cx="2808312" cy="2385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6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3744416" cy="3312369"/>
          </a:xfrm>
        </p:spPr>
        <p:txBody>
          <a:bodyPr/>
          <a:lstStyle/>
          <a:p>
            <a:pPr algn="ctr"/>
            <a:r>
              <a:rPr lang="ru-RU" b="1" dirty="0" smtClean="0"/>
              <a:t>Птицы 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i="1" dirty="0" smtClean="0"/>
              <a:t>- как с гуся вода</a:t>
            </a:r>
          </a:p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- курам на смех</a:t>
            </a:r>
          </a:p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- курочка по зернышку клюет</a:t>
            </a:r>
          </a:p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- стреляный воробей</a:t>
            </a:r>
            <a:endParaRPr lang="ru-RU" i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476672"/>
            <a:ext cx="4248472" cy="2448272"/>
          </a:xfrm>
        </p:spPr>
        <p:txBody>
          <a:bodyPr/>
          <a:lstStyle/>
          <a:p>
            <a:pPr algn="ctr"/>
            <a:r>
              <a:rPr lang="ru-RU" b="1" dirty="0" smtClean="0"/>
              <a:t>Рыбы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i="1" dirty="0" smtClean="0"/>
              <a:t>- биться как рыба об лед</a:t>
            </a:r>
          </a:p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- ни рыба ни мясо</a:t>
            </a:r>
          </a:p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- как рыба в воде</a:t>
            </a:r>
            <a:endParaRPr lang="ru-RU" i="1" dirty="0"/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3481813" y="3140968"/>
            <a:ext cx="568863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Насекомые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i="1" dirty="0" smtClean="0"/>
              <a:t> - какая муха укусила (кого-либо)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i="1" dirty="0" smtClean="0"/>
              <a:t> - как сонная муха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i="1" dirty="0" smtClean="0"/>
              <a:t> - мухи не обидит</a:t>
            </a:r>
            <a:endParaRPr lang="ru-RU" i="1" dirty="0"/>
          </a:p>
        </p:txBody>
      </p:sp>
      <p:pic>
        <p:nvPicPr>
          <p:cNvPr id="7" name="Рисунок 6" descr="Ягоды годжи фразеологические обороты картинки Худеем вместе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35997"/>
            <a:ext cx="2405417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0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Так же фразеологизмы делятся на группы по стилистической окраске: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042792" cy="20448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000" b="1" dirty="0" smtClean="0"/>
              <a:t>Книжные</a:t>
            </a:r>
          </a:p>
          <a:p>
            <a:pPr marL="0" indent="0" algn="ctr">
              <a:buNone/>
            </a:pPr>
            <a:r>
              <a:rPr lang="ru-RU" sz="3000" b="1" dirty="0" smtClean="0"/>
              <a:t> </a:t>
            </a:r>
            <a:r>
              <a:rPr lang="ru-RU" sz="3000" i="1" dirty="0" smtClean="0"/>
              <a:t>- стереть с лица земли</a:t>
            </a:r>
          </a:p>
          <a:p>
            <a:pPr marL="0" indent="0" algn="ctr">
              <a:buNone/>
            </a:pPr>
            <a:r>
              <a:rPr lang="ru-RU" sz="3000" b="1" i="1" dirty="0"/>
              <a:t> </a:t>
            </a:r>
            <a:r>
              <a:rPr lang="ru-RU" sz="3000" i="1" dirty="0" smtClean="0"/>
              <a:t>- во мгновение ока</a:t>
            </a:r>
          </a:p>
          <a:p>
            <a:pPr marL="0" indent="0" algn="ctr">
              <a:buNone/>
            </a:pPr>
            <a:r>
              <a:rPr lang="ru-RU" sz="3000" i="1" dirty="0" smtClean="0"/>
              <a:t>- а Васька слушает да ест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148064" y="1772816"/>
            <a:ext cx="3606552" cy="172819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/>
              <a:t>Разговорные </a:t>
            </a:r>
          </a:p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dirty="0" smtClean="0"/>
              <a:t>- </a:t>
            </a:r>
            <a:r>
              <a:rPr lang="ru-RU" i="1" dirty="0" smtClean="0"/>
              <a:t>гнуть спину</a:t>
            </a:r>
          </a:p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- совать нос</a:t>
            </a:r>
          </a:p>
          <a:p>
            <a:pPr marL="0" indent="0" algn="ctr">
              <a:buNone/>
            </a:pPr>
            <a:r>
              <a:rPr lang="ru-RU" i="1" dirty="0" smtClean="0"/>
              <a:t>- делать из мухи слона</a:t>
            </a:r>
          </a:p>
          <a:p>
            <a:pPr marL="0" indent="0" algn="ctr">
              <a:buNone/>
            </a:pPr>
            <a:r>
              <a:rPr lang="ru-RU" i="1" dirty="0" smtClean="0"/>
              <a:t>- курам на смех</a:t>
            </a:r>
            <a:endParaRPr lang="ru-RU" i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864572" y="4149080"/>
            <a:ext cx="5328592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/>
              <a:t>Просторечные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000" b="1" dirty="0" smtClean="0"/>
              <a:t> </a:t>
            </a:r>
            <a:r>
              <a:rPr lang="ru-RU" sz="3000" i="1" dirty="0" smtClean="0"/>
              <a:t>- показать кузькину мать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000" i="1" dirty="0" smtClean="0"/>
              <a:t> - благим матом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000" i="1" dirty="0" smtClean="0"/>
              <a:t> - драть козла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000" i="1" dirty="0" smtClean="0"/>
              <a:t>- </a:t>
            </a:r>
            <a:r>
              <a:rPr lang="ru-RU" sz="3000" i="1" dirty="0"/>
              <a:t>с</a:t>
            </a:r>
            <a:r>
              <a:rPr lang="ru-RU" sz="3000" i="1" dirty="0" smtClean="0"/>
              <a:t>обачья душа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val="14703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опроса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6396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1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mtClean="0"/>
              <a:t>	В </a:t>
            </a:r>
            <a:r>
              <a:rPr lang="ru-RU" dirty="0" smtClean="0"/>
              <a:t>результате исследования я узнала, что такое фразеологизмы, как они появлялись, почему в них часто использовались названия животных. Так же я узнала значения многих новых фразеологизмов. Благодаря этой работе я пополнила свой словарный запас, узнала много нового и отлично провела время за исследованием.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7302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91264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 smtClean="0"/>
              <a:t>	Фразеологизм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sz="3600" dirty="0" smtClean="0"/>
              <a:t>устойчивое неделимое словосочетание, которое имеет переносное значение и не вытекает из смысла составляющих его слов. 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Фразеологизмы несут в себе опыт предыдущих поколений, </a:t>
            </a:r>
            <a:r>
              <a:rPr lang="ru-RU" sz="3600" dirty="0"/>
              <a:t>культурное </a:t>
            </a:r>
            <a:r>
              <a:rPr lang="ru-RU" sz="3600" dirty="0" smtClean="0"/>
              <a:t>наследие народа.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879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373616" cy="3312368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Спасибо  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0038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Цель проекта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43608" y="1412777"/>
            <a:ext cx="7344816" cy="1080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Целью этого проекта является изучение фразеологизмов с названиями животных.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5536" y="2564905"/>
            <a:ext cx="8291264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Задачи проекта:</a:t>
            </a:r>
          </a:p>
          <a:p>
            <a:pPr marL="514350" indent="-514350" algn="ctr">
              <a:buAutoNum type="arabicPeriod"/>
            </a:pPr>
            <a:r>
              <a:rPr lang="ru-RU" dirty="0" smtClean="0"/>
              <a:t>Выделить фразеологизмы, в состав которых входят названия животных.</a:t>
            </a:r>
          </a:p>
          <a:p>
            <a:pPr marL="514350" indent="-514350" algn="ctr">
              <a:buAutoNum type="arabicPeriod"/>
            </a:pPr>
            <a:r>
              <a:rPr lang="ru-RU" dirty="0" smtClean="0"/>
              <a:t>Проанализировать данные фразеологизмы</a:t>
            </a:r>
          </a:p>
          <a:p>
            <a:pPr marL="514350" indent="-514350" algn="ctr">
              <a:buAutoNum type="arabicPeriod"/>
            </a:pPr>
            <a:r>
              <a:rPr lang="ru-RU" dirty="0" smtClean="0"/>
              <a:t>Выявить стилистические особенности фразеологизмов.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9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 </a:t>
            </a:r>
            <a:r>
              <a:rPr lang="ru-RU" sz="4000" b="1" dirty="0" smtClean="0"/>
              <a:t>Происхождение фразеологизмов с названиями животных.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636912"/>
            <a:ext cx="8291264" cy="25202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Люди с древних времен начали приписывать животным человеческие качества. Это происходило на основе наблюдений за поведением животных.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Например, принято считать, что заяц прячется в кустах потому что он труслив. На самом деле, он всего лишь спасается от врагов.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87" y="2924944"/>
            <a:ext cx="5563379" cy="34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042142" cy="367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9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19256" cy="26642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Наши предки верили, что между людьми и животными существует родство. Каждое племя выбирало себе такого «родственника» и делало его символом рода или племени – </a:t>
            </a:r>
            <a:r>
              <a:rPr lang="ru-RU" i="1" dirty="0" smtClean="0"/>
              <a:t>тотемом</a:t>
            </a:r>
            <a:r>
              <a:rPr lang="ru-RU" dirty="0" smtClean="0"/>
              <a:t>.</a:t>
            </a:r>
          </a:p>
        </p:txBody>
      </p:sp>
      <p:pic>
        <p:nvPicPr>
          <p:cNvPr id="1026" name="Picture 2" descr="КОРОВА 22 июля - 22 августа. . Славянский календарь год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17114"/>
            <a:ext cx="4673895" cy="29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мощник кроссвордиста - быстрый подбор сл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23" y="2600346"/>
            <a:ext cx="3123347" cy="312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759515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Индии корова до сих пор является священным животным.</a:t>
            </a:r>
          </a:p>
        </p:txBody>
      </p:sp>
    </p:spTree>
    <p:extLst>
      <p:ext uri="{BB962C8B-B14F-4D97-AF65-F5344CB8AC3E}">
        <p14:creationId xmlns:p14="http://schemas.microsoft.com/office/powerpoint/2010/main" val="33412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Альпийский горный козел (Capra ibex) козерог, жвачные, полорогие, фото, длина тела, высота в холке, вес, рога, ареал, обитает, 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8664"/>
            <a:ext cx="3658088" cy="255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00800" cy="864096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«Козел отпущения»</a:t>
            </a:r>
            <a:endParaRPr lang="ru-RU" sz="4000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980729"/>
            <a:ext cx="836327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У древних евреев был обычай:  раз в году приносить богам жертву – козла. Он должен был снять с людей все грехи за год. Выбирали козла, затем на него все кающиеся «возлагали руки»(тем самым перенося свои грехи). Потом козла прогоняли в пустыню. До сих пор человека, страдающего за чужие грехи называют </a:t>
            </a:r>
            <a:r>
              <a:rPr lang="ru-RU" sz="2800" i="1" dirty="0" smtClean="0"/>
              <a:t>козлом отпущения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8" name="Picture 4" descr="Легендарный Клуб посиделочников &quot;Почемучки и потомушкины&quot; - Страница 1519 - Курилка - Aion Legend Foru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34" y="3645025"/>
            <a:ext cx="3528392" cy="28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618" y="4293096"/>
            <a:ext cx="361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+mj-lt"/>
                <a:cs typeface="Times New Roman" panose="02020603050405020304" pitchFamily="18" charset="0"/>
              </a:rPr>
              <a:t>«кот в мешке»</a:t>
            </a:r>
            <a:endParaRPr lang="ru-RU" sz="40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3840" y="422309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*фото мешка с котом*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62068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«Кошка, которая гуляла сама по себе»</a:t>
            </a:r>
            <a:endParaRPr lang="ru-RU" sz="3600" i="1" dirty="0"/>
          </a:p>
        </p:txBody>
      </p:sp>
      <p:pic>
        <p:nvPicPr>
          <p:cNvPr id="2050" name="Picture 2" descr="1968 &quot; Смотреть ваши любимые мультфильмы онлайн вы можете у нас. . Бесплатно и без регистрации. . Мультфильмы онлай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2" y="336882"/>
            <a:ext cx="3642770" cy="27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cOff, почеркуш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92416"/>
            <a:ext cx="402886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064896" cy="3168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Конь, лошадь – играли в крестьянском хозяйстве очень большую и важную роль. Они всегда считались примером трудолюбия (</a:t>
            </a:r>
            <a:r>
              <a:rPr lang="ru-RU" i="1" dirty="0" smtClean="0"/>
              <a:t> устал как лошадь, старый конь борозды не испортит…), </a:t>
            </a:r>
            <a:r>
              <a:rPr lang="ru-RU" dirty="0" smtClean="0"/>
              <a:t>но так же могут быть представлены словами: кобыла, мерин( </a:t>
            </a:r>
            <a:r>
              <a:rPr lang="ru-RU" i="1" dirty="0" smtClean="0"/>
              <a:t>врет как сивый мерин, сон сивой кобылицы,…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 descr="Фото лошадей обо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7888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ock Images similar to ID 107004296 - working horses with a far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5899"/>
            <a:ext cx="42628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9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604</Words>
  <Application>Microsoft Office PowerPoint</Application>
  <PresentationFormat>Экран (4:3)</PresentationFormat>
  <Paragraphs>90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МОУ «СШ № 45»  </vt:lpstr>
      <vt:lpstr>Презентация PowerPoint</vt:lpstr>
      <vt:lpstr>Цель проекта</vt:lpstr>
      <vt:lpstr> Происхождение фразеологизмов с названиями животных.</vt:lpstr>
      <vt:lpstr>Презентация PowerPoint</vt:lpstr>
      <vt:lpstr>Презентация PowerPoint</vt:lpstr>
      <vt:lpstr>«Козел отпущения»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Антонимические пары</vt:lpstr>
      <vt:lpstr>Антонимическая пара.</vt:lpstr>
      <vt:lpstr> Виды фразеологизмов.</vt:lpstr>
      <vt:lpstr>Все фразеологизмы можно разделить на несколько групп по значению:</vt:lpstr>
      <vt:lpstr>Презентация PowerPoint</vt:lpstr>
      <vt:lpstr>Так же фразеологизмы делятся на группы по стилистической окраске:</vt:lpstr>
      <vt:lpstr>Итоги опроса</vt:lpstr>
      <vt:lpstr>Заключение.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dds</dc:creator>
  <cp:lastModifiedBy>RePack by Diakov</cp:lastModifiedBy>
  <cp:revision>45</cp:revision>
  <dcterms:created xsi:type="dcterms:W3CDTF">2015-03-27T14:10:13Z</dcterms:created>
  <dcterms:modified xsi:type="dcterms:W3CDTF">2015-04-02T17:28:02Z</dcterms:modified>
</cp:coreProperties>
</file>