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70" r:id="rId13"/>
    <p:sldId id="268" r:id="rId14"/>
    <p:sldId id="272" r:id="rId15"/>
    <p:sldId id="271" r:id="rId16"/>
    <p:sldId id="273" r:id="rId17"/>
    <p:sldId id="274" r:id="rId18"/>
    <p:sldId id="275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0AE611D-CBF0-42AD-B395-5A7A41C85895}">
          <p14:sldIdLst>
            <p14:sldId id="279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70"/>
            <p14:sldId id="268"/>
            <p14:sldId id="272"/>
            <p14:sldId id="271"/>
            <p14:sldId id="273"/>
            <p14:sldId id="274"/>
            <p14:sldId id="275"/>
            <p14:sldId id="277"/>
            <p14:sldId id="27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6"/>
          </c:dPt>
          <c:dPt>
            <c:idx val="1"/>
            <c:bubble3D val="0"/>
            <c:explosion val="2"/>
          </c:dPt>
          <c:dPt>
            <c:idx val="2"/>
            <c:bubble3D val="0"/>
            <c:explosion val="5"/>
          </c:dPt>
          <c:cat>
            <c:strRef>
              <c:f>Лист1!$A$2:$A$4</c:f>
              <c:strCache>
                <c:ptCount val="3"/>
                <c:pt idx="0">
                  <c:v>10 фразеологизмов</c:v>
                </c:pt>
                <c:pt idx="1">
                  <c:v>7-8 фразеологизмов</c:v>
                </c:pt>
                <c:pt idx="2">
                  <c:v>меньше 5 фразеологизмов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37BA5-8750-4A76-9B26-7D7167ACF3F9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B7E94-8546-408C-A6CD-ECFA1526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0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CB7E94-8546-408C-A6CD-ECFA1526F92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900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50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103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96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48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1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8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392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14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8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0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3A593-A465-46B5-921A-C641A3BAF65E}" type="datetimeFigureOut">
              <a:rPr lang="ru-RU" smtClean="0"/>
              <a:t>02.04.2015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B2333-3273-4EC7-81A2-31F6568CD1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08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00808"/>
            <a:ext cx="7128792" cy="4536504"/>
          </a:xfrm>
        </p:spPr>
        <p:txBody>
          <a:bodyPr>
            <a:normAutofit fontScale="92500" lnSpcReduction="20000"/>
          </a:bodyPr>
          <a:lstStyle/>
          <a:p>
            <a:pPr marL="45720" indent="0" algn="ctr">
              <a:buNone/>
            </a:pPr>
            <a:r>
              <a:rPr lang="ru-RU" sz="4400" b="1" dirty="0"/>
              <a:t>Фразеологизмы с названиями животных</a:t>
            </a:r>
            <a:endParaRPr lang="ru-RU" sz="4400" dirty="0"/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dirty="0" smtClean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Ученица  6а класса</a:t>
            </a: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	 </a:t>
            </a:r>
            <a:r>
              <a:rPr lang="ru-RU" sz="2400" dirty="0" err="1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Дуюнова</a:t>
            </a:r>
            <a:r>
              <a:rPr lang="ru-RU" sz="2400" dirty="0" smtClean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Анна</a:t>
            </a: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Мачеева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А. 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учитель русского языка и</a:t>
            </a: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литературы</a:t>
            </a:r>
          </a:p>
          <a:p>
            <a:pPr marL="0" indent="0" algn="r">
              <a:spcAft>
                <a:spcPts val="0"/>
              </a:spcAft>
              <a:buNone/>
              <a:tabLst>
                <a:tab pos="2476500" algn="l"/>
              </a:tabLst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МОУ «</a:t>
            </a:r>
            <a:r>
              <a:rPr lang="ru-RU" sz="3600" cap="all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СШ </a:t>
            </a:r>
            <a:r>
              <a:rPr lang="ru-RU" sz="36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№ </a:t>
            </a:r>
            <a:r>
              <a:rPr lang="en-US" sz="36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45</a:t>
            </a:r>
            <a:r>
              <a:rPr lang="ru-RU" sz="3600" cap="all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»</a:t>
            </a:r>
            <a:br>
              <a:rPr lang="ru-RU" sz="3600" cap="all" dirty="0" smtClean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</a:br>
            <a:r>
              <a:rPr lang="en-US" sz="36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/>
            </a:r>
            <a:br>
              <a:rPr lang="en-US" sz="3600" cap="all" dirty="0">
                <a:solidFill>
                  <a:prstClr val="black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</a:b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07687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9"/>
            <a:ext cx="8219256" cy="22322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И даже </a:t>
            </a:r>
            <a:r>
              <a:rPr lang="ru-RU" dirty="0"/>
              <a:t>корова – </a:t>
            </a:r>
            <a:r>
              <a:rPr lang="ru-RU" dirty="0" smtClean="0"/>
              <a:t>главная кормилица русского крестьянина – не  избежала насмешливых выражений. Корова в них показывается как непривлекательное существо: </a:t>
            </a:r>
            <a:r>
              <a:rPr lang="ru-RU" i="1" dirty="0" smtClean="0"/>
              <a:t>как корова на льду, взять быка за рога…</a:t>
            </a:r>
            <a:endParaRPr lang="ru-RU" i="1" dirty="0"/>
          </a:p>
        </p:txBody>
      </p:sp>
      <p:pic>
        <p:nvPicPr>
          <p:cNvPr id="4100" name="Picture 4" descr="Сусанин / Упавшая с крыши корова раздавила спящего жителя Бразил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6785"/>
            <a:ext cx="384042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Ponomaresha** ask.fm/id13434966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77" y="2526725"/>
            <a:ext cx="2952328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30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161277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 уж самое недоброжелательное отношение в фразеологизмах выражено к свинье: </a:t>
            </a:r>
            <a:r>
              <a:rPr lang="ru-RU" i="1" dirty="0" smtClean="0"/>
              <a:t>свинья везде грязь найдет, подложить свинью,…</a:t>
            </a:r>
            <a:endParaRPr lang="ru-RU" i="1" dirty="0"/>
          </a:p>
        </p:txBody>
      </p:sp>
      <p:pic>
        <p:nvPicPr>
          <p:cNvPr id="5126" name="Picture 6" descr="240 лет со дня рожд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204864"/>
            <a:ext cx="54726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55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941568" cy="1008112"/>
          </a:xfrm>
        </p:spPr>
        <p:txBody>
          <a:bodyPr/>
          <a:lstStyle/>
          <a:p>
            <a:r>
              <a:rPr lang="ru-RU" dirty="0" smtClean="0"/>
              <a:t>Антонимические пары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196752"/>
            <a:ext cx="8517632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Антонимические пары в основном показаны как символы «большого» и «маленького» или «доброго» и «злого».</a:t>
            </a:r>
          </a:p>
          <a:p>
            <a:r>
              <a:rPr lang="ru-RU" dirty="0" smtClean="0"/>
              <a:t>Муха</a:t>
            </a:r>
            <a:r>
              <a:rPr lang="en-GB" dirty="0" smtClean="0"/>
              <a:t>/</a:t>
            </a:r>
            <a:r>
              <a:rPr lang="ru-RU" dirty="0" smtClean="0"/>
              <a:t>комар – слон</a:t>
            </a:r>
            <a:r>
              <a:rPr lang="en-US" dirty="0" smtClean="0"/>
              <a:t>/</a:t>
            </a:r>
            <a:r>
              <a:rPr lang="ru-RU" dirty="0" smtClean="0"/>
              <a:t>медведь</a:t>
            </a:r>
          </a:p>
          <a:p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Кошка</a:t>
            </a:r>
            <a:r>
              <a:rPr lang="ru-RU" dirty="0"/>
              <a:t> </a:t>
            </a:r>
            <a:r>
              <a:rPr lang="ru-RU" dirty="0" smtClean="0"/>
              <a:t>- мышка</a:t>
            </a:r>
            <a:endParaRPr lang="ru-RU" dirty="0"/>
          </a:p>
          <a:p>
            <a:endParaRPr lang="ru-RU" dirty="0" smtClean="0"/>
          </a:p>
        </p:txBody>
      </p:sp>
      <p:pic>
        <p:nvPicPr>
          <p:cNvPr id="6146" name="Picture 2" descr="Как нарисовать муху поэтапно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36" y="3356992"/>
            <a:ext cx="1357154" cy="91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УБИЙЦЫ (3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276872"/>
            <a:ext cx="2556604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0" name="Picture 6" descr="Оригинал - Схема вышивки &quot;мышиная охота&quot; - Схемы вышивки - Ласточка33 - Авторы - Портал &quot;Вышивка крестом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544579"/>
            <a:ext cx="2931085" cy="2093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06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Антонимическая пара.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Волк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Овца</a:t>
            </a:r>
            <a:endParaRPr lang="ru-RU" dirty="0"/>
          </a:p>
        </p:txBody>
      </p:sp>
      <p:pic>
        <p:nvPicPr>
          <p:cNvPr id="7172" name="Picture 4" descr="http://im0-tub-ru.yandex.net/i?id=a2931556908438be4a3b9f3048d80396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961026"/>
            <a:ext cx="3036402" cy="227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Волк картинка, рисунок цветной от художника Александра Бабушкина, КАРТИНКА ДЛЯ ДЕТЕЙ N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568" y="3031959"/>
            <a:ext cx="3600400" cy="22692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823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Виды фразеологизмов.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03244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Фразеологизмы носят национальный характер. Несмотря на то, что русские фразеологизмы непереводимы на другие языки, можно отметить их сходство. Причина этого сходства – общий источник( Библия), а различий – особенности жизни каждого народа, географическое положение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3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Все фразеологизмы можно разделить на несколько групп по значению:</a:t>
            </a:r>
            <a:endParaRPr lang="ru-RU" sz="3600" b="1" dirty="0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147088" y="1628800"/>
            <a:ext cx="4032448" cy="2908919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Домашние животные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i="1" dirty="0" smtClean="0"/>
              <a:t>- телячий восторг</a:t>
            </a:r>
          </a:p>
          <a:p>
            <a:pPr marL="0" indent="0" algn="ctr">
              <a:buNone/>
            </a:pPr>
            <a:r>
              <a:rPr lang="ru-RU" i="1" dirty="0" smtClean="0"/>
              <a:t>- заблудшая овца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темная лошадка</a:t>
            </a:r>
          </a:p>
          <a:p>
            <a:pPr marL="0" indent="0" algn="ctr">
              <a:buNone/>
            </a:pPr>
            <a:r>
              <a:rPr lang="ru-RU" i="1" dirty="0"/>
              <a:t> - буриданов осел</a:t>
            </a:r>
          </a:p>
          <a:p>
            <a:pPr marL="0" indent="0" algn="ctr">
              <a:buNone/>
            </a:pPr>
            <a:endParaRPr lang="ru-RU" i="1" dirty="0" smtClean="0"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788024" y="1628800"/>
            <a:ext cx="4248472" cy="399330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Дикие животные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i="1" dirty="0" smtClean="0"/>
              <a:t>- волк в овечьей шубе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извиваться змеей(ужом)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змея подколодная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медведь на ухо наступил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делить шубу неубитого медведя</a:t>
            </a:r>
            <a:endParaRPr lang="ru-RU" i="1" dirty="0"/>
          </a:p>
        </p:txBody>
      </p:sp>
      <p:pic>
        <p:nvPicPr>
          <p:cNvPr id="5" name="Рисунок 4" descr="Презентация на тему: &quot;Учебный курс &quot;Теория вероятностей и статистика&quot; 7 класс Занятие 30 МБОУ &quot;Средняя общеобразовательная школа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98550"/>
            <a:ext cx="2808312" cy="23850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865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95536" y="188640"/>
            <a:ext cx="3744416" cy="3312369"/>
          </a:xfrm>
        </p:spPr>
        <p:txBody>
          <a:bodyPr/>
          <a:lstStyle/>
          <a:p>
            <a:pPr algn="ctr"/>
            <a:r>
              <a:rPr lang="ru-RU" b="1" dirty="0" smtClean="0"/>
              <a:t>Птицы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i="1" dirty="0" smtClean="0"/>
              <a:t>- как с гуся вода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курам на смех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курочка по зернышку клюет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стреляный воробей</a:t>
            </a:r>
            <a:endParaRPr lang="ru-RU" i="1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427984" y="476672"/>
            <a:ext cx="4248472" cy="2448272"/>
          </a:xfrm>
        </p:spPr>
        <p:txBody>
          <a:bodyPr/>
          <a:lstStyle/>
          <a:p>
            <a:pPr algn="ctr"/>
            <a:r>
              <a:rPr lang="ru-RU" b="1" dirty="0" smtClean="0"/>
              <a:t>Рыбы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i="1" dirty="0" smtClean="0"/>
              <a:t>- биться как рыба об лед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ни рыба ни мясо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как рыба в воде</a:t>
            </a:r>
            <a:endParaRPr lang="ru-RU" i="1" dirty="0"/>
          </a:p>
        </p:txBody>
      </p:sp>
      <p:sp>
        <p:nvSpPr>
          <p:cNvPr id="13" name="Объект 5"/>
          <p:cNvSpPr txBox="1">
            <a:spLocks/>
          </p:cNvSpPr>
          <p:nvPr/>
        </p:nvSpPr>
        <p:spPr>
          <a:xfrm>
            <a:off x="3481813" y="3140968"/>
            <a:ext cx="5688632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/>
              <a:t>Насекомые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i="1" dirty="0" smtClean="0"/>
              <a:t> - какая муха укусила (кого-либо)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i="1" dirty="0" smtClean="0"/>
              <a:t> - как сонная муха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i="1" dirty="0" smtClean="0"/>
              <a:t> - мухи не обидит</a:t>
            </a:r>
            <a:endParaRPr lang="ru-RU" i="1" dirty="0"/>
          </a:p>
        </p:txBody>
      </p:sp>
      <p:pic>
        <p:nvPicPr>
          <p:cNvPr id="7" name="Рисунок 6" descr="Ягоды годжи фразеологические обороты картинки Худеем вместе!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235997"/>
            <a:ext cx="2405417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08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Так же фразеологизмы делятся на группы по стилистической окраске: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179512" y="1844824"/>
            <a:ext cx="4042792" cy="204482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3000" b="1" dirty="0" smtClean="0"/>
              <a:t>Книжные</a:t>
            </a:r>
          </a:p>
          <a:p>
            <a:pPr marL="0" indent="0" algn="ctr">
              <a:buNone/>
            </a:pPr>
            <a:r>
              <a:rPr lang="ru-RU" sz="3000" b="1" dirty="0" smtClean="0"/>
              <a:t> </a:t>
            </a:r>
            <a:r>
              <a:rPr lang="ru-RU" sz="3000" i="1" dirty="0" smtClean="0"/>
              <a:t>- стереть с лица земли</a:t>
            </a:r>
          </a:p>
          <a:p>
            <a:pPr marL="0" indent="0" algn="ctr">
              <a:buNone/>
            </a:pPr>
            <a:r>
              <a:rPr lang="ru-RU" sz="3000" b="1" i="1" dirty="0"/>
              <a:t> </a:t>
            </a:r>
            <a:r>
              <a:rPr lang="ru-RU" sz="3000" i="1" dirty="0" smtClean="0"/>
              <a:t>- во мгновение ока</a:t>
            </a:r>
          </a:p>
          <a:p>
            <a:pPr marL="0" indent="0" algn="ctr">
              <a:buNone/>
            </a:pPr>
            <a:r>
              <a:rPr lang="ru-RU" sz="3000" i="1" dirty="0" smtClean="0"/>
              <a:t>- а Васька слушает да ест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148064" y="1772816"/>
            <a:ext cx="3606552" cy="172819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b="1" dirty="0" smtClean="0"/>
              <a:t>Разговорные </a:t>
            </a:r>
          </a:p>
          <a:p>
            <a:pPr marL="0" indent="0" algn="ctr">
              <a:buNone/>
            </a:pPr>
            <a:r>
              <a:rPr lang="ru-RU" b="1" dirty="0"/>
              <a:t> </a:t>
            </a:r>
            <a:r>
              <a:rPr lang="ru-RU" dirty="0" smtClean="0"/>
              <a:t>- </a:t>
            </a:r>
            <a:r>
              <a:rPr lang="ru-RU" i="1" dirty="0" smtClean="0"/>
              <a:t>гнуть спину</a:t>
            </a:r>
          </a:p>
          <a:p>
            <a:pPr marL="0" indent="0" algn="ctr">
              <a:buNone/>
            </a:pPr>
            <a:r>
              <a:rPr lang="ru-RU" i="1" dirty="0"/>
              <a:t> </a:t>
            </a:r>
            <a:r>
              <a:rPr lang="ru-RU" i="1" dirty="0" smtClean="0"/>
              <a:t>- совать нос</a:t>
            </a:r>
          </a:p>
          <a:p>
            <a:pPr marL="0" indent="0" algn="ctr">
              <a:buNone/>
            </a:pPr>
            <a:r>
              <a:rPr lang="ru-RU" i="1" dirty="0" smtClean="0"/>
              <a:t>- делать из мухи слона</a:t>
            </a:r>
          </a:p>
          <a:p>
            <a:pPr marL="0" indent="0" algn="ctr">
              <a:buNone/>
            </a:pPr>
            <a:r>
              <a:rPr lang="ru-RU" i="1" dirty="0" smtClean="0"/>
              <a:t>- курам на смех</a:t>
            </a:r>
            <a:endParaRPr lang="ru-RU" i="1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1864572" y="4149080"/>
            <a:ext cx="5328592" cy="2016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/>
              <a:t>Просторечные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000" b="1" dirty="0" smtClean="0"/>
              <a:t> </a:t>
            </a:r>
            <a:r>
              <a:rPr lang="ru-RU" sz="3000" i="1" dirty="0" smtClean="0"/>
              <a:t>- показать кузькину мать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000" i="1" dirty="0" smtClean="0"/>
              <a:t> - благим матом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000" i="1" dirty="0" smtClean="0"/>
              <a:t> - драть козла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3000" i="1" dirty="0" smtClean="0"/>
              <a:t>- </a:t>
            </a:r>
            <a:r>
              <a:rPr lang="ru-RU" sz="3000" i="1" dirty="0"/>
              <a:t>с</a:t>
            </a:r>
            <a:r>
              <a:rPr lang="ru-RU" sz="3000" i="1" dirty="0" smtClean="0"/>
              <a:t>обачья душа</a:t>
            </a:r>
            <a:endParaRPr lang="ru-RU" sz="3000" i="1" dirty="0"/>
          </a:p>
        </p:txBody>
      </p:sp>
    </p:spTree>
    <p:extLst>
      <p:ext uri="{BB962C8B-B14F-4D97-AF65-F5344CB8AC3E}">
        <p14:creationId xmlns:p14="http://schemas.microsoft.com/office/powerpoint/2010/main" val="147038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опроса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63968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8219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mtClean="0"/>
              <a:t>	В </a:t>
            </a:r>
            <a:r>
              <a:rPr lang="ru-RU" dirty="0" smtClean="0"/>
              <a:t>результате исследования я узнала, что такое фразеологизмы, как они появлялись, почему в них часто использовались названия животных. Так же я узнала значения многих новых фразеологизмов. Благодаря этой работе я пополнила свой словарный запас, узнала много нового и отлично провела время за исследованием.</a:t>
            </a:r>
          </a:p>
        </p:txBody>
      </p:sp>
    </p:spTree>
    <p:extLst>
      <p:ext uri="{BB962C8B-B14F-4D97-AF65-F5344CB8AC3E}">
        <p14:creationId xmlns:p14="http://schemas.microsoft.com/office/powerpoint/2010/main" val="73027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91264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b="1" dirty="0" smtClean="0"/>
              <a:t>	Фразеологизм</a:t>
            </a:r>
            <a:r>
              <a:rPr lang="ru-RU" dirty="0" smtClean="0"/>
              <a:t> </a:t>
            </a:r>
            <a:r>
              <a:rPr lang="ru-RU" dirty="0" smtClean="0"/>
              <a:t>– </a:t>
            </a:r>
            <a:r>
              <a:rPr lang="ru-RU" sz="3600" dirty="0" smtClean="0"/>
              <a:t>устойчивое неделимое словосочетание, которое имеет переносное значение и не вытекает из смысла составляющих его слов. </a:t>
            </a:r>
          </a:p>
          <a:p>
            <a:pPr marL="0" indent="0">
              <a:buNone/>
            </a:pP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Фразеологизмы несут в себе опыт предыдущих поколений, </a:t>
            </a:r>
            <a:r>
              <a:rPr lang="ru-RU" sz="3600" dirty="0"/>
              <a:t>культурное </a:t>
            </a:r>
            <a:r>
              <a:rPr lang="ru-RU" sz="3600" dirty="0" smtClean="0"/>
              <a:t>наследие народа.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8798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373616" cy="3312368"/>
          </a:xfrm>
        </p:spPr>
        <p:txBody>
          <a:bodyPr>
            <a:noAutofit/>
          </a:bodyPr>
          <a:lstStyle/>
          <a:p>
            <a:r>
              <a:rPr lang="ru-RU" sz="8800" dirty="0" smtClean="0"/>
              <a:t>Спасибо  за внимание!</a:t>
            </a:r>
            <a:endParaRPr lang="ru-RU" sz="8800" dirty="0"/>
          </a:p>
        </p:txBody>
      </p:sp>
    </p:spTree>
    <p:extLst>
      <p:ext uri="{BB962C8B-B14F-4D97-AF65-F5344CB8AC3E}">
        <p14:creationId xmlns:p14="http://schemas.microsoft.com/office/powerpoint/2010/main" val="300387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Цель проекта</a:t>
            </a:r>
            <a:endParaRPr lang="ru-RU" sz="5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043608" y="1412777"/>
            <a:ext cx="7344816" cy="1080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Целью этого проекта является изучение фразеологизмов с названиями животных.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395536" y="2564905"/>
            <a:ext cx="8291264" cy="39604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Задачи проекта:</a:t>
            </a:r>
          </a:p>
          <a:p>
            <a:pPr marL="514350" indent="-514350" algn="ctr">
              <a:buAutoNum type="arabicPeriod"/>
            </a:pPr>
            <a:r>
              <a:rPr lang="ru-RU" dirty="0" smtClean="0"/>
              <a:t>Выделить фразеологизмы, в состав которых входят названия животных.</a:t>
            </a:r>
          </a:p>
          <a:p>
            <a:pPr marL="514350" indent="-514350" algn="ctr">
              <a:buAutoNum type="arabicPeriod"/>
            </a:pPr>
            <a:r>
              <a:rPr lang="ru-RU" dirty="0" smtClean="0"/>
              <a:t>Проанализировать данные фразеологизмы</a:t>
            </a:r>
          </a:p>
          <a:p>
            <a:pPr marL="514350" indent="-514350" algn="ctr">
              <a:buAutoNum type="arabicPeriod"/>
            </a:pPr>
            <a:r>
              <a:rPr lang="ru-RU" dirty="0" smtClean="0"/>
              <a:t>Выявить стилистические особенности фразеологизмов.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97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900" dirty="0" smtClean="0"/>
              <a:t> </a:t>
            </a:r>
            <a:r>
              <a:rPr lang="ru-RU" sz="4000" b="1" dirty="0" smtClean="0"/>
              <a:t>Происхождение фразеологизмов с названиями животных.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2636912"/>
            <a:ext cx="8291264" cy="252028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Люди с древних времен начали приписывать животным человеческие качества. Это происходило на основе наблюдений за поведением животных.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91264" cy="586551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Например, принято считать, что заяц прячется в кустах потому что он труслив. На самом деле, он всего лишь спасается от врагов.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187" y="2924944"/>
            <a:ext cx="5563379" cy="3479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4042142" cy="3670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097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9"/>
            <a:ext cx="8219256" cy="266429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Наши предки верили, что между людьми и животными существует родство. Каждое племя выбирало себе такого «родственника» и делало его символом рода или племени – </a:t>
            </a:r>
            <a:r>
              <a:rPr lang="ru-RU" i="1" dirty="0" smtClean="0"/>
              <a:t>тотемом</a:t>
            </a:r>
            <a:r>
              <a:rPr lang="ru-RU" dirty="0" smtClean="0"/>
              <a:t>.</a:t>
            </a:r>
          </a:p>
        </p:txBody>
      </p:sp>
      <p:pic>
        <p:nvPicPr>
          <p:cNvPr id="1026" name="Picture 2" descr="КОРОВА 22 июля - 22 августа. . Славянский календарь год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17114"/>
            <a:ext cx="4673895" cy="290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мощник кроссвордиста - быстрый подбор сл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623" y="2600346"/>
            <a:ext cx="3123347" cy="312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5759515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 Индии корова до сих пор является священным животным.</a:t>
            </a:r>
          </a:p>
        </p:txBody>
      </p:sp>
    </p:spTree>
    <p:extLst>
      <p:ext uri="{BB962C8B-B14F-4D97-AF65-F5344CB8AC3E}">
        <p14:creationId xmlns:p14="http://schemas.microsoft.com/office/powerpoint/2010/main" val="334126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Альпийский горный козел (Capra ibex) козерог, жвачные, полорогие, фото, длина тела, высота в холке, вес, рога, ареал, обитает, 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78664"/>
            <a:ext cx="3658088" cy="255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200800" cy="864096"/>
          </a:xfrm>
        </p:spPr>
        <p:txBody>
          <a:bodyPr>
            <a:normAutofit/>
          </a:bodyPr>
          <a:lstStyle/>
          <a:p>
            <a:r>
              <a:rPr lang="ru-RU" sz="4000" i="1" dirty="0" smtClean="0"/>
              <a:t>«Козел отпущения»</a:t>
            </a:r>
            <a:endParaRPr lang="ru-RU" sz="40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980729"/>
            <a:ext cx="8363272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У древних евреев был обычай:  раз в году приносить богам жертву – козла. Он должен был снять с людей все грехи за год. Выбирали козла, затем на него все кающиеся «возлагали руки»(тем самым перенося свои грехи). Потом козла прогоняли в пустыню. До сих пор человека, страдающего за чужие грехи называют </a:t>
            </a:r>
            <a:r>
              <a:rPr lang="ru-RU" sz="2800" i="1" dirty="0" smtClean="0"/>
              <a:t>козлом отпущения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1028" name="Picture 4" descr="Легендарный Клуб посиделочников &quot;Почемучки и потомушкины&quot; - Страница 1519 - Курилка - Aion Legend Forum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034" y="3645025"/>
            <a:ext cx="3528392" cy="289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24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8618" y="4293096"/>
            <a:ext cx="3616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latin typeface="+mj-lt"/>
                <a:cs typeface="Times New Roman" panose="02020603050405020304" pitchFamily="18" charset="0"/>
              </a:rPr>
              <a:t>«кот в мешке»</a:t>
            </a:r>
            <a:endParaRPr lang="ru-RU" sz="4000" i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3840" y="4223099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*фото мешка с котом*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499992" y="620688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i="1" dirty="0" smtClean="0"/>
              <a:t>«Кошка, которая гуляла сама по себе»</a:t>
            </a:r>
            <a:endParaRPr lang="ru-RU" sz="3600" i="1" dirty="0"/>
          </a:p>
        </p:txBody>
      </p:sp>
      <p:pic>
        <p:nvPicPr>
          <p:cNvPr id="2050" name="Picture 2" descr="1968 &quot; Смотреть ваши любимые мультфильмы онлайн вы можете у нас. . Бесплатно и без регистрации. . Мультфильмы онлай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62" y="336882"/>
            <a:ext cx="3642770" cy="273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cOff, почеркушк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92416"/>
            <a:ext cx="4028866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32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648"/>
            <a:ext cx="8064896" cy="31683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Конь, лошадь – играли в крестьянском хозяйстве очень большую и важную роль. Они всегда считались примером трудолюбия (</a:t>
            </a:r>
            <a:r>
              <a:rPr lang="ru-RU" i="1" dirty="0" smtClean="0"/>
              <a:t> устал как лошадь, старый конь борозды не испортит…), </a:t>
            </a:r>
            <a:r>
              <a:rPr lang="ru-RU" dirty="0" smtClean="0"/>
              <a:t>но так же могут быть представлены словами: кобыла, мерин( </a:t>
            </a:r>
            <a:r>
              <a:rPr lang="ru-RU" i="1" dirty="0" smtClean="0"/>
              <a:t>врет как сивый мерин, сон сивой кобылицы,…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 descr="Фото лошадей обо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67888"/>
            <a:ext cx="380391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tock Images similar to ID 107004296 - working horses with a farm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95899"/>
            <a:ext cx="426287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9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1143</TotalTime>
  <Words>604</Words>
  <Application>Microsoft Office PowerPoint</Application>
  <PresentationFormat>Экран (4:3)</PresentationFormat>
  <Paragraphs>90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МОУ «СШ № 45»  </vt:lpstr>
      <vt:lpstr>Презентация PowerPoint</vt:lpstr>
      <vt:lpstr>Цель проекта</vt:lpstr>
      <vt:lpstr> Происхождение фразеологизмов с названиями животных.</vt:lpstr>
      <vt:lpstr>Презентация PowerPoint</vt:lpstr>
      <vt:lpstr>Презентация PowerPoint</vt:lpstr>
      <vt:lpstr>«Козел отпущения»</vt:lpstr>
      <vt:lpstr>Презентация PowerPoint</vt:lpstr>
      <vt:lpstr>Презентация PowerPoint</vt:lpstr>
      <vt:lpstr>Презентация PowerPoint</vt:lpstr>
      <vt:lpstr>Презентация PowerPoint</vt:lpstr>
      <vt:lpstr>Антонимические пары</vt:lpstr>
      <vt:lpstr>Антонимическая пара.</vt:lpstr>
      <vt:lpstr> Виды фразеологизмов.</vt:lpstr>
      <vt:lpstr>Все фразеологизмы можно разделить на несколько групп по значению:</vt:lpstr>
      <vt:lpstr>Презентация PowerPoint</vt:lpstr>
      <vt:lpstr>Так же фразеологизмы делятся на группы по стилистической окраске:</vt:lpstr>
      <vt:lpstr>Итоги опроса</vt:lpstr>
      <vt:lpstr>Заключение.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dds</dc:creator>
  <cp:lastModifiedBy>RePack by Diakov</cp:lastModifiedBy>
  <cp:revision>45</cp:revision>
  <dcterms:created xsi:type="dcterms:W3CDTF">2015-03-27T14:10:13Z</dcterms:created>
  <dcterms:modified xsi:type="dcterms:W3CDTF">2015-04-02T17:28:02Z</dcterms:modified>
</cp:coreProperties>
</file>