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69111757484198E-2"/>
          <c:y val="3.3411278057227357E-2"/>
          <c:w val="0.75757746590034647"/>
          <c:h val="0.896872330277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Женский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Мужской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82976"/>
        <c:axId val="77914688"/>
      </c:barChart>
      <c:catAx>
        <c:axId val="3398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914688"/>
        <c:crosses val="autoZero"/>
        <c:auto val="1"/>
        <c:lblAlgn val="ctr"/>
        <c:lblOffset val="100"/>
        <c:noMultiLvlLbl val="0"/>
      </c:catAx>
      <c:valAx>
        <c:axId val="7791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82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Страшная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Хромая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Старая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Злая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81440"/>
        <c:axId val="77914112"/>
      </c:barChart>
      <c:catAx>
        <c:axId val="3398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914112"/>
        <c:crosses val="autoZero"/>
        <c:auto val="1"/>
        <c:lblAlgn val="ctr"/>
        <c:lblOffset val="100"/>
        <c:noMultiLvlLbl val="0"/>
      </c:catAx>
      <c:valAx>
        <c:axId val="7791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81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Гуси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Змей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Кот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Лебеди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84672"/>
        <c:axId val="77891264"/>
      </c:barChart>
      <c:catAx>
        <c:axId val="3388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891264"/>
        <c:crosses val="autoZero"/>
        <c:auto val="1"/>
        <c:lblAlgn val="ctr"/>
        <c:lblOffset val="100"/>
        <c:noMultiLvlLbl val="0"/>
      </c:catAx>
      <c:valAx>
        <c:axId val="7789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84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Страшная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Плохая одежда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Длинные ногти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85184"/>
        <c:axId val="77893568"/>
      </c:barChart>
      <c:catAx>
        <c:axId val="3388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893568"/>
        <c:crosses val="autoZero"/>
        <c:auto val="1"/>
        <c:lblAlgn val="ctr"/>
        <c:lblOffset val="100"/>
        <c:noMultiLvlLbl val="0"/>
      </c:catAx>
      <c:valAx>
        <c:axId val="7789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85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Отрицательный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Положительный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98528"/>
        <c:axId val="77895872"/>
      </c:barChart>
      <c:catAx>
        <c:axId val="3899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895872"/>
        <c:crosses val="autoZero"/>
        <c:auto val="1"/>
        <c:lblAlgn val="ctr"/>
        <c:lblOffset val="100"/>
        <c:noMultiLvlLbl val="0"/>
      </c:catAx>
      <c:valAx>
        <c:axId val="7789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98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Метла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Ступа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Избушка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33984"/>
        <c:axId val="83203136"/>
      </c:barChart>
      <c:catAx>
        <c:axId val="4023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203136"/>
        <c:crosses val="autoZero"/>
        <c:auto val="1"/>
        <c:lblAlgn val="ctr"/>
        <c:lblOffset val="100"/>
        <c:noMultiLvlLbl val="0"/>
      </c:catAx>
      <c:valAx>
        <c:axId val="8320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233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8F17F4-BF3C-4386-BE3E-E3F325CE8286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1D433B-9887-475E-BB14-482825D9027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4087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роект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 Бабы Яги в русских народных сказках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Барабанова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Татьяна,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учащаяся 5в класса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СШ 45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Тракторозаводского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Волгограда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32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/>
              <a:t>Баба Яга в волшебных сказках действует в четырёх воплощениях:</a:t>
            </a:r>
            <a:r>
              <a:rPr lang="ru-RU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2952328" cy="576064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Яга-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богатырша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5618019"/>
            <a:ext cx="2376264" cy="1224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Яга-  дарительница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628801"/>
            <a:ext cx="3822192" cy="36004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Яга-похитительница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79913" y="4149080"/>
            <a:ext cx="2664296" cy="864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Яга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– хранительница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1"/>
            <a:ext cx="3240360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static.diary.ru/userdir/3/0/2/7/302711/46754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5202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51777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736304" cy="317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5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716016" y="1340769"/>
            <a:ext cx="3456384" cy="2304256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Обладает мечом-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кладенцом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 на равных бьётся с богатырями.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3943672" cy="1080120"/>
          </a:xfrm>
        </p:spPr>
        <p:txBody>
          <a:bodyPr/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Яга-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богатырша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9523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5280670" cy="32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0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700809"/>
            <a:ext cx="3943672" cy="2232247"/>
          </a:xfrm>
        </p:spPr>
        <p:txBody>
          <a:bodyPr>
            <a:normAutofit fontScale="92500"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Она принимает героя, иногда испытывает его и вручает ему чудесного огнедышащего коня, богатые дары, чудесные предметы: сапоги-скороходы, ковер-самолет, меч —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кладенец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волшебный клубок.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4392488" cy="864096"/>
          </a:xfrm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Яга-дарительница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67240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46805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00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4320480" cy="190500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Яга крадет детей, иногда бросая их, уже мертвых, на крышу родного дома, но чаще всего унося в свою избушку на курьих ножках, или в чистое поле, или под землю.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20688"/>
            <a:ext cx="4953744" cy="936104"/>
          </a:xfrm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Яга-похитительница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76056" y="4653136"/>
            <a:ext cx="3688052" cy="1561728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14400" lvl="3" indent="0">
              <a:buNone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 этой диковинной избы дети, да и взрослые, спасаются, перехитрив Ягу.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26308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953000" cy="297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4015680" cy="158417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Яга – хранительница пути между Жизнью и Смертью, Добром и Злом, Светом и Тьмой.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4752528" cy="1080120"/>
          </a:xfrm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Яга-хранительница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51962" y="4365104"/>
            <a:ext cx="4096502" cy="223224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Ягу можно считать некой «привратницей» , стерегущей границу между миром живых и мёртвых.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63236"/>
            <a:ext cx="2880320" cy="368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312368" cy="382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8784976" cy="5544616"/>
          </a:xfrm>
        </p:spPr>
        <p:txBody>
          <a:bodyPr>
            <a:noAutofit/>
          </a:bodyPr>
          <a:lstStyle/>
          <a:p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Постоянное место обитания Яги – дремучий лес. Живет она в маленькой избушке на курьих ножках, такой маленькой, что, лежа в ней, Яга занимает всю избу. Подходя к избушке, герой обыкновенно говорит: "Избушка - избушка, встань к лесу задом, ко мне передом!"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Поворачивается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избушка,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а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в ней Баба Яга: "Фу–фу!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Русским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духом пахнет...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Ты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, добрый молодец,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от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дела </a:t>
            </a:r>
            <a:r>
              <a:rPr lang="ru-RU" sz="2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лытаешь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или дела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пытаешь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?" Тот ей и отвечает: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"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Ты прежде напои, накорми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а потом про вести спрашивай".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88640"/>
            <a:ext cx="5040560" cy="792088"/>
          </a:xfrm>
        </p:spPr>
        <p:txBody>
          <a:bodyPr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Жилище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Яги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53252"/>
            <a:ext cx="4493296" cy="347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5328592" cy="49685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 службе у Бабы — Яги ветры и лесные звери. Дружит она только со Змеем да Кощеем, общается с чёрным котом, змеями, жабами, вороном, летучими мышами. Чёрный кот символизирует неудачу, болезнь. Змея, как существо «убивающее», означает смерть и уничтожение. Ворон, будучи говорящей птицей, символизирует пророчество, в фольклоре – мрак и умерщвление. Такое окружение позволяет ей спокойно проживать на границе двух миров: мира живых и мира мёртвых.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1683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641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4824536" cy="54005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Внешность у Бабы-Яги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соответственная: длинные распущенные волосы – признак нечеловеческой силы и необъяснимых колдовских способностей; она не ходит, а летает в ступе, заметая помелом свой след, потому что она ближе к царству мёртвых и появление её в мире живых не должно быть замеченным.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1683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2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4032448" cy="475252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Яга —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пограничница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: у неё «костяная нога». Выражение «одной ногой в гробу» позволяет нам говорить о Яге ещё и как о «живом трупе», проживающем как раз на границе двух миров.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6004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200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 flipH="1">
            <a:off x="4788024" y="2060848"/>
            <a:ext cx="4176464" cy="3456384"/>
          </a:xfrm>
        </p:spPr>
        <p:txBody>
          <a:bodyPr>
            <a:noAutofit/>
          </a:bodyPr>
          <a:lstStyle/>
          <a:p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 временем представление о Бабе Яге как о «живом трупе» рассеялось, и мы видим её в сказках чаще всего в образе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доброй лесной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старухи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9992" y="260648"/>
            <a:ext cx="4176464" cy="1224136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Вывод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6724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4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Выяснить: 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Баба </a:t>
            </a: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Яга - 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добрая старушка или злая ведьма.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39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1955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социологического </a:t>
            </a: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опроса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теме  «Какая Баба Яга?»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969237"/>
              </p:ext>
            </p:extLst>
          </p:nvPr>
        </p:nvGraphicFramePr>
        <p:xfrm>
          <a:off x="683568" y="2420888"/>
          <a:ext cx="766090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/>
              <a:t>Какого рода Баба Яга: женского, мужского или среднего?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299065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352218"/>
              </p:ext>
            </p:extLst>
          </p:nvPr>
        </p:nvGraphicFramePr>
        <p:xfrm>
          <a:off x="871538" y="2420888"/>
          <a:ext cx="740886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/>
              <a:t>Какие эпитеты характеризуют Бабу Ягу?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9968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838425"/>
              </p:ext>
            </p:extLst>
          </p:nvPr>
        </p:nvGraphicFramePr>
        <p:xfrm>
          <a:off x="899592" y="2636912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«Друзья» Бабы Яги из животных?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4055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859180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> </a:t>
            </a:r>
            <a:r>
              <a:rPr lang="ru-RU" sz="4000" b="1" i="1" dirty="0" smtClean="0"/>
              <a:t>Представьте, что Баба Яга существует, как ее узнать?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7413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35927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/>
              <a:t>Баба Яга- отрицательный или положительный персонаж?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3644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799430"/>
              </p:ext>
            </p:extLst>
          </p:nvPr>
        </p:nvGraphicFramePr>
        <p:xfrm>
          <a:off x="899592" y="2348880"/>
          <a:ext cx="740886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Какие у нее атрибуты?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4680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490</TotalTime>
  <Words>534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Проект на тему «Образ Бабы Яги в русских народных сказках» выполнила  Барабанова Татьяна, учащаяся 5в класса  МОУ СШ 45  Тракторозаводского района  Волгограда </vt:lpstr>
      <vt:lpstr>Цель проекта:</vt:lpstr>
      <vt:lpstr>Презентация PowerPoint</vt:lpstr>
      <vt:lpstr>Какого рода Баба Яга: женского, мужского или среднего?</vt:lpstr>
      <vt:lpstr>Какие эпитеты характеризуют Бабу Ягу?</vt:lpstr>
      <vt:lpstr>«Друзья» Бабы Яги из животных?</vt:lpstr>
      <vt:lpstr> Представьте, что Баба Яга существует, как ее узнать?</vt:lpstr>
      <vt:lpstr>Баба Яга- отрицательный или положительный персонаж?</vt:lpstr>
      <vt:lpstr>Какие у нее атрибуты?</vt:lpstr>
      <vt:lpstr>Баба Яга в волшебных сказках действует в четырёх воплощениях: </vt:lpstr>
      <vt:lpstr>Яга-богатырша </vt:lpstr>
      <vt:lpstr>Яга-дарительница</vt:lpstr>
      <vt:lpstr>Яга-похитительница </vt:lpstr>
      <vt:lpstr>Яга-хранительница</vt:lpstr>
      <vt:lpstr>Жилище Яги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«Образ Бабы-Яги в русских народных сказках»</dc:title>
  <dc:creator>user</dc:creator>
  <cp:lastModifiedBy>RePack by Diakov</cp:lastModifiedBy>
  <cp:revision>23</cp:revision>
  <dcterms:created xsi:type="dcterms:W3CDTF">2015-03-03T16:54:15Z</dcterms:created>
  <dcterms:modified xsi:type="dcterms:W3CDTF">2015-04-02T15:41:49Z</dcterms:modified>
</cp:coreProperties>
</file>