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80" r:id="rId16"/>
    <p:sldId id="272" r:id="rId17"/>
    <p:sldId id="273" r:id="rId18"/>
    <p:sldId id="274" r:id="rId19"/>
    <p:sldId id="275" r:id="rId20"/>
    <p:sldId id="279" r:id="rId21"/>
    <p:sldId id="281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CBDEEF-656F-4EB0-A7F4-F3BD037F707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301F70-9D7E-4D57-AB71-59D3AB4C0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&#1052;&#1086;&#1080;%20&#1076;&#1086;&#1082;&#1091;&#1084;&#1077;&#1085;&#1090;&#1099;\&#1052;&#1086;&#1080;%20&#1074;&#1080;&#1076;&#1077;&#1086;&#1079;&#1072;&#1087;&#1080;&#1089;&#1080;\&#1040;&#1091;&#1076;&#1080;&#1086;_0001.wav" TargetMode="External"/><Relationship Id="rId1" Type="http://schemas.openxmlformats.org/officeDocument/2006/relationships/audio" Target="file:///C:\Users\&#1048;&#1047;&#1054;\Desktop\&#1055;&#1088;&#1086;&#1077;&#1090;%20&#1042;&#1086;&#1089;&#1082;&#1088;&#1077;&#1089;&#1085;&#1080;,%20&#1087;&#1088;&#1072;&#1079;&#1076;&#1085;&#1080;&#1082;!\Neizvesten-AMaykov---Hristos-voskres33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4071966" cy="2357454"/>
          </a:xfr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prstTxWarp prst="textPlain">
              <a:avLst>
                <a:gd name="adj" fmla="val 47567"/>
              </a:avLst>
            </a:prstTxWarp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Воскресни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,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праздник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!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42910" y="4509120"/>
            <a:ext cx="3500462" cy="16170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Творческий проект</a:t>
            </a:r>
          </a:p>
          <a:p>
            <a:pPr algn="ctr">
              <a:buNone/>
            </a:pPr>
            <a:r>
              <a:rPr lang="ru-RU" sz="2000" b="1" dirty="0" smtClean="0"/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ыполнила </a:t>
            </a:r>
            <a:r>
              <a:rPr lang="ru-RU" sz="2000" b="1" dirty="0" smtClean="0">
                <a:solidFill>
                  <a:schemeClr val="tx1"/>
                </a:solidFill>
              </a:rPr>
              <a:t>ученица </a:t>
            </a:r>
            <a:r>
              <a:rPr lang="ru-RU" sz="2000" b="1" dirty="0" smtClean="0"/>
              <a:t> 9</a:t>
            </a:r>
            <a:r>
              <a:rPr lang="ru-RU" sz="2000" b="1" dirty="0" smtClean="0">
                <a:solidFill>
                  <a:schemeClr val="tx1"/>
                </a:solidFill>
              </a:rPr>
              <a:t>А класса</a:t>
            </a:r>
          </a:p>
          <a:p>
            <a:pPr algn="ctr"/>
            <a:r>
              <a:rPr lang="ru-RU" sz="2000" b="1" dirty="0" smtClean="0"/>
              <a:t>МБОУ СОШ № 17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/>
              <a:t>Микляева</a:t>
            </a:r>
            <a:r>
              <a:rPr lang="ru-RU" sz="2000" b="1" dirty="0" smtClean="0"/>
              <a:t> Дарья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Neizvesten-AMaykov---Hristos-voskres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Администратор\Рабочий стол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3435"/>
            <a:ext cx="5072066" cy="6844565"/>
          </a:xfrm>
          <a:prstGeom prst="rect">
            <a:avLst/>
          </a:prstGeom>
          <a:noFill/>
        </p:spPr>
      </p:pic>
      <p:pic>
        <p:nvPicPr>
          <p:cNvPr id="8" name="Аудио_0001.wav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953250" y="3703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Нетрадиционные варианты декорирования пасхальных яиц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/>
              <a:t> Яйца, декорированные салфетками при помощи техники </a:t>
            </a:r>
            <a:r>
              <a:rPr lang="ru-RU" sz="2000" dirty="0" err="1" smtClean="0"/>
              <a:t>декупаж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Аппликация и воздушный шар;</a:t>
            </a:r>
          </a:p>
          <a:p>
            <a:r>
              <a:rPr lang="ru-RU" sz="2000" dirty="0" smtClean="0"/>
              <a:t>Лоскутная техника;</a:t>
            </a:r>
          </a:p>
          <a:p>
            <a:r>
              <a:rPr lang="ru-RU" sz="2000" dirty="0" smtClean="0"/>
              <a:t>Пасхальные яйца из мыла;</a:t>
            </a:r>
          </a:p>
          <a:p>
            <a:r>
              <a:rPr lang="ru-RU" sz="2000" dirty="0" smtClean="0"/>
              <a:t>Пасхальные яйца из бисера.</a:t>
            </a:r>
            <a:endParaRPr lang="ru-RU" sz="2000" dirty="0"/>
          </a:p>
        </p:txBody>
      </p:sp>
      <p:pic>
        <p:nvPicPr>
          <p:cNvPr id="4" name="Рисунок 3" descr="C:\Documents and Settings\Администратор\Рабочий стол\Проект пасхальные яйца\Пасхальные картинки 2\i (3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14554"/>
            <a:ext cx="221457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делки пасхальное яйцо из бумаг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178595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коративные пасхальные яйца своими рукам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857628"/>
            <a:ext cx="17526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асхальные яйца поделки своими рук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1815478" cy="220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Администратор\Рабочий стол\Проект пасхальные яйца\Пасхальные картинки 2\i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071942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Мой выбор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Я выбрала для своего творческого проекта традиционную роспись пасхальных яиц – ПИСАНКУ, для удобства транспортировки взяла за основу деревянные яйца.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50" name="Picture 2" descr="C:\Documents and Settings\Администратор\Рабочий стол\Проект пасхальные яйца\Пасхальные картинки 2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786058"/>
            <a:ext cx="1905000" cy="142875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Проект пасхальные яйца\Пасхальные картинки 2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86058"/>
            <a:ext cx="1905000" cy="142875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Проект пасхальные яйца\Пасхальные картинки 2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86058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Выбор инструментов и материалов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Деревянное яйцо;</a:t>
            </a:r>
          </a:p>
          <a:p>
            <a:endParaRPr lang="ru-RU" sz="2000" dirty="0" smtClean="0"/>
          </a:p>
          <a:p>
            <a:r>
              <a:rPr lang="ru-RU" sz="2000" dirty="0" smtClean="0"/>
              <a:t>Подставка для яиц;</a:t>
            </a:r>
          </a:p>
          <a:p>
            <a:endParaRPr lang="ru-RU" sz="2000" dirty="0" smtClean="0"/>
          </a:p>
          <a:p>
            <a:r>
              <a:rPr lang="ru-RU" sz="2000" dirty="0" smtClean="0"/>
              <a:t>Набор акриловых красок;</a:t>
            </a:r>
          </a:p>
          <a:p>
            <a:endParaRPr lang="ru-RU" sz="2000" dirty="0" smtClean="0"/>
          </a:p>
          <a:p>
            <a:r>
              <a:rPr lang="ru-RU" sz="2000" dirty="0" smtClean="0"/>
              <a:t>Палитра;</a:t>
            </a:r>
          </a:p>
          <a:p>
            <a:endParaRPr lang="ru-RU" sz="2000" dirty="0" smtClean="0"/>
          </a:p>
          <a:p>
            <a:r>
              <a:rPr lang="ru-RU" sz="2000" dirty="0" smtClean="0"/>
              <a:t>Стакан для воды и салфетка;</a:t>
            </a:r>
          </a:p>
          <a:p>
            <a:endParaRPr lang="ru-RU" sz="2000" dirty="0" smtClean="0"/>
          </a:p>
          <a:p>
            <a:r>
              <a:rPr lang="ru-RU" sz="2000" dirty="0" smtClean="0"/>
              <a:t>Натуральные кисти.</a:t>
            </a:r>
            <a:endParaRPr lang="ru-RU" sz="2000" dirty="0"/>
          </a:p>
        </p:txBody>
      </p:sp>
      <p:pic>
        <p:nvPicPr>
          <p:cNvPr id="4" name="Рисунок 3" descr="C:\Мои документы\Учёба\МХК_диск\ArtBase\pali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876"/>
            <a:ext cx="1071570" cy="8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Проект пасхальные яйца\картинки 3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781051" cy="874311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Проект пасхальные яйца\картинки 3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857364"/>
            <a:ext cx="1000132" cy="1000132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Проект пасхальные яйца\картинки 3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496"/>
            <a:ext cx="1081089" cy="891007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Проект пасхальные яйца\картинки 3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357694"/>
            <a:ext cx="857256" cy="1004597"/>
          </a:xfrm>
          <a:prstGeom prst="rect">
            <a:avLst/>
          </a:prstGeom>
          <a:noFill/>
        </p:spPr>
      </p:pic>
      <p:pic>
        <p:nvPicPr>
          <p:cNvPr id="3079" name="Picture 7" descr="C:\Documents and Settings\Администратор\Рабочий стол\Проект пасхальные яйца\картинки 3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072074"/>
            <a:ext cx="1000122" cy="1000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Правила техники безопасности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Подготовить материалы и инструменты для творческой деятельности, разложить от себя по порядку: деревянное яйцо, палитра, краски, стакан с водой.</a:t>
            </a:r>
          </a:p>
          <a:p>
            <a:pPr lvl="0"/>
            <a:r>
              <a:rPr lang="ru-RU" sz="2000" dirty="0"/>
              <a:t>Рабочее место должно быть чистым и светлым. Бережно и аккуратно относиться к рабочему месту.</a:t>
            </a:r>
          </a:p>
          <a:p>
            <a:pPr lvl="0"/>
            <a:r>
              <a:rPr lang="ru-RU" sz="2000" dirty="0"/>
              <a:t>Деревянное яйцо держать двумя пальцами сверху и снизу, оставляя общее пространство для росписи.</a:t>
            </a:r>
          </a:p>
          <a:p>
            <a:pPr lvl="0"/>
            <a:r>
              <a:rPr lang="ru-RU" sz="2000" dirty="0"/>
              <a:t>Кистями работать аккуратно, не размахивать по сторонам, не трясти без причины, после работы обязательно кисти промыть.</a:t>
            </a:r>
          </a:p>
          <a:p>
            <a:pPr lvl="0"/>
            <a:r>
              <a:rPr lang="ru-RU" sz="2000" dirty="0"/>
              <a:t>При работе с краской избегать попадания её в глаза и другие части тела.</a:t>
            </a:r>
          </a:p>
          <a:p>
            <a:pPr lvl="0"/>
            <a:r>
              <a:rPr lang="ru-RU" sz="2000" dirty="0"/>
              <a:t>После работы расписное яйцо оставить в подставке для полного высыхания, краски закрыть, рабочее место убрать.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Деревянное яйцо держим двумя пальцами. Большой кистью покрываем деревянную основу яйца акриловыми красками.</a:t>
            </a:r>
          </a:p>
          <a:p>
            <a:r>
              <a:rPr lang="ru-RU" sz="2000" dirty="0" smtClean="0"/>
              <a:t>Следует нанести несколько слоёв грунтовки, для того, чтобы яйцо было более гладким.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Содержимое 5" descr="C:\Documents and Settings\Администратор\Рабочий стол\фото для проектов\DSC0223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68"/>
            <a:ext cx="3298935" cy="25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После того, когда грунт подсохнет, можно нанести с помощью кусочка губки акриловую краску голубого цвета, растягивая от голубого к белому.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Администратор\Рабочий стол\фото для проектов\DSC0225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672" y="2740054"/>
            <a:ext cx="2975956" cy="22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После полного высыхания средней кистью пишем пасхальный крест, условно делим пасхальное яйцо на четыре части. </a:t>
            </a:r>
          </a:p>
          <a:p>
            <a:endParaRPr lang="ru-RU" sz="2000" dirty="0"/>
          </a:p>
        </p:txBody>
      </p:sp>
      <p:pic>
        <p:nvPicPr>
          <p:cNvPr id="5" name="Содержимое 4" descr="Как расписать пасхальное яйцо - писанку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2271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ото для проектов\DSC022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02766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Пасхальный крест украшаем еловыми иголками – знак вечной памяти. Тонкой кистью прорисовываем мелкие детали. 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5" name="Содержимое 4" descr="C:\Documents and Settings\Администратор\Рабочий стол\фото для проектов\DSC0226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733" y="2721350"/>
            <a:ext cx="3025833" cy="22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верхних частях </a:t>
            </a:r>
            <a:r>
              <a:rPr lang="ru-RU" sz="2000" dirty="0" err="1" smtClean="0"/>
              <a:t>писанки</a:t>
            </a:r>
            <a:r>
              <a:rPr lang="ru-RU" sz="2000" dirty="0" smtClean="0"/>
              <a:t>, на белом фоне, пишем «ХВ» - Христос Воскрес</a:t>
            </a:r>
            <a:endParaRPr lang="ru-RU" sz="2000" dirty="0"/>
          </a:p>
        </p:txBody>
      </p:sp>
      <p:pic>
        <p:nvPicPr>
          <p:cNvPr id="5" name="Содержимое 4" descr="C:\Documents and Settings\Администратор\Рабочий стол\фото для проектов\DSC022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655" y="2719272"/>
            <a:ext cx="3029989" cy="227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ru-RU" sz="1600" dirty="0" smtClean="0"/>
          </a:p>
          <a:p>
            <a:r>
              <a:rPr lang="ru-RU" sz="2000" dirty="0" smtClean="0"/>
              <a:t>Тонкой кистью красной краской проводим разделительную волнистую линию – знак земли, плодородия.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4" descr="C:\Documents and Settings\Администратор\Рабочий стол\фото для проектов\DSC0226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593" y="2735897"/>
            <a:ext cx="2980113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Обоснование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Проект пасхальные яйца\Пасхальные картинки 2\i (3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2798394" cy="193437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14348" y="2071678"/>
            <a:ext cx="7858180" cy="4115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Каждую весну в нашей семье, уже традиционно, активно проходит подготовка (а затем и празднование) к празднику Пасха. Мама покупает большое количество куриных яиц, для них краску. Бабушка заводит опару для сдобного теста и печёт разные </a:t>
            </a:r>
            <a:r>
              <a:rPr lang="ru-RU" dirty="0" err="1" smtClean="0"/>
              <a:t>вкусняшки</a:t>
            </a:r>
            <a:r>
              <a:rPr lang="ru-RU" dirty="0" smtClean="0"/>
              <a:t>. Я помогаю бабушке взбивать яичные белки с сахаром для смазывания куличей, затем сверху посыпаю цветным зерном для красоты. Маме помогаю красить яйца в разные цвета. Вот пожалуй и всё, что я знала об этом красивом и вкусном празднике.</a:t>
            </a:r>
          </a:p>
          <a:p>
            <a:r>
              <a:rPr lang="ru-RU" dirty="0" smtClean="0"/>
              <a:t>  Решила узнать по больше о празднике Пасха, познакомиться с особенностями празднования этого Великого Воскресения!. А главное почему и зачем красят куриные яйца.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нижних частях </a:t>
            </a:r>
            <a:r>
              <a:rPr lang="ru-RU" sz="1600" dirty="0" err="1" smtClean="0"/>
              <a:t>писанки</a:t>
            </a:r>
            <a:r>
              <a:rPr lang="ru-RU" sz="1600" dirty="0" smtClean="0"/>
              <a:t>, на голубом фоне, пишем красные цветы – знак девичьей красоты и любви.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  <p:pic>
        <p:nvPicPr>
          <p:cNvPr id="5" name="Содержимое 4" descr="C:\Documents and Settings\Администратор\Рабочий стол\фото для проектов\DSC0226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124" y="2727585"/>
            <a:ext cx="3005051" cy="22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Нет необходимости готовое яйцо покрывать маслом или лаком, акриловая краска имеет свой блеск.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Администратор\Рабочий стол\фото для проектов\DSC0226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672" y="2737975"/>
            <a:ext cx="2975956" cy="22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Освятите </a:t>
            </a:r>
            <a:r>
              <a:rPr lang="ru-RU" sz="2000" dirty="0" err="1" smtClean="0"/>
              <a:t>писанку</a:t>
            </a:r>
            <a:r>
              <a:rPr lang="ru-RU" sz="2000" dirty="0" smtClean="0"/>
              <a:t> в День Воскресения Христова и она круглый год будет вашим оберегом. Дарите её близким не только на Пасху, но и в другой праздник, особенно в день рождения!</a:t>
            </a:r>
          </a:p>
          <a:p>
            <a:r>
              <a:rPr lang="ru-RU" sz="2000" dirty="0" smtClean="0"/>
              <a:t>Напишите </a:t>
            </a:r>
            <a:r>
              <a:rPr lang="ru-RU" sz="2000" dirty="0" err="1" smtClean="0"/>
              <a:t>писанку</a:t>
            </a:r>
            <a:r>
              <a:rPr lang="ru-RU" sz="2000" dirty="0" smtClean="0"/>
              <a:t> к Светлому Воскресению и она поможет воскресить праздник в душе!</a:t>
            </a:r>
          </a:p>
          <a:p>
            <a:r>
              <a:rPr lang="ru-RU" sz="2000" dirty="0" smtClean="0"/>
              <a:t>Расскажите об этом своим родителям и вместе готовьтесь к празднику.</a:t>
            </a:r>
            <a:endParaRPr lang="ru-RU" sz="20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71604" y="5286388"/>
          <a:ext cx="828675" cy="485775"/>
        </p:xfrm>
        <a:graphic>
          <a:graphicData uri="http://schemas.openxmlformats.org/presentationml/2006/ole">
            <p:oleObj spid="_x0000_s4098" name="Пакет" r:id="rId3" imgW="828720" imgH="485640" progId="Package">
              <p:embed/>
            </p:oleObj>
          </a:graphicData>
        </a:graphic>
      </p:graphicFrame>
      <p:pic>
        <p:nvPicPr>
          <p:cNvPr id="4099" name="Picture 3" descr="C:\Documents and Settings\Администратор\Рабочий стол\Проект пасхальные яйца\Пасхальные картинки 2\i (5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857628"/>
            <a:ext cx="2976583" cy="223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Определение конкретной проблемы и формулировка задач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507209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ПРОБЛЕМА: </a:t>
            </a:r>
            <a:r>
              <a:rPr lang="ru-RU" sz="2000" b="1" dirty="0"/>
              <a:t>используя знания, умения, навыки по изобразительному искусству и полученные в процессе исследования данной тематики, изготовить пасхальные подарки членам своей семьи и поделиться своими знаниями с друзьями.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ЗАДАЧИ: </a:t>
            </a:r>
          </a:p>
          <a:p>
            <a:r>
              <a:rPr lang="ru-RU" sz="2000" b="1" dirty="0"/>
              <a:t>- познакомиться с историей праздника;</a:t>
            </a:r>
          </a:p>
          <a:p>
            <a:r>
              <a:rPr lang="ru-RU" sz="2000" b="1" dirty="0"/>
              <a:t>- изучить символику </a:t>
            </a:r>
            <a:r>
              <a:rPr lang="ru-RU" sz="2000" b="1" dirty="0" smtClean="0"/>
              <a:t>цвета и роспись пасхальных яиц;</a:t>
            </a:r>
            <a:endParaRPr lang="ru-RU" sz="2000" b="1" dirty="0"/>
          </a:p>
          <a:p>
            <a:r>
              <a:rPr lang="ru-RU" sz="2000" b="1" dirty="0"/>
              <a:t>- </a:t>
            </a:r>
            <a:r>
              <a:rPr lang="ru-RU" sz="2000" b="1" dirty="0" smtClean="0"/>
              <a:t>написать пасхальную </a:t>
            </a:r>
            <a:r>
              <a:rPr lang="ru-RU" sz="2000" b="1" dirty="0" err="1" smtClean="0"/>
              <a:t>писанку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- </a:t>
            </a:r>
            <a:r>
              <a:rPr lang="ru-RU" sz="2000" b="1" dirty="0" smtClean="0"/>
              <a:t>освятить её </a:t>
            </a:r>
            <a:r>
              <a:rPr lang="ru-RU" sz="2000" b="1" dirty="0"/>
              <a:t>в субботний день в церкви и в праздник подарить близким;</a:t>
            </a:r>
          </a:p>
          <a:p>
            <a:r>
              <a:rPr lang="ru-RU" sz="2000" b="1" dirty="0"/>
              <a:t>- создать буклет.</a:t>
            </a:r>
          </a:p>
          <a:p>
            <a:endParaRPr lang="ru-RU" sz="2000" dirty="0"/>
          </a:p>
        </p:txBody>
      </p:sp>
      <p:pic>
        <p:nvPicPr>
          <p:cNvPr id="5" name="Picture 3" descr="C:\Documents and Settings\Администратор\Рабочий стол\Проект пасхальные яйца\Пасхальные картинки 2\i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794261"/>
            <a:ext cx="2500330" cy="1569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Возникновение праздника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4800600"/>
          </a:xfrm>
        </p:spPr>
        <p:txBody>
          <a:bodyPr>
            <a:normAutofit/>
          </a:bodyPr>
          <a:lstStyle/>
          <a:p>
            <a:r>
              <a:rPr lang="ru-RU" sz="2000" b="1" dirty="0"/>
              <a:t>В далекой древности у славянских язычников Пасха  - это был праздник Весны, по преданию Великое Воскресение Иисуса Христа произошло именно в праздник Весны.</a:t>
            </a:r>
          </a:p>
          <a:p>
            <a:endParaRPr lang="ru-RU" sz="2000" dirty="0"/>
          </a:p>
        </p:txBody>
      </p:sp>
      <p:pic>
        <p:nvPicPr>
          <p:cNvPr id="20481" name="Picture 1" descr="C:\Documents and Settings\Администратор\Рабочий стол\Проект пасхальные яйца\Пасхальное видео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71744"/>
            <a:ext cx="2705104" cy="343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 традициях праздника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4800600"/>
          </a:xfrm>
        </p:spPr>
        <p:txBody>
          <a:bodyPr>
            <a:normAutofit/>
          </a:bodyPr>
          <a:lstStyle/>
          <a:p>
            <a:r>
              <a:rPr lang="ru-RU" sz="2000" b="1" dirty="0"/>
              <a:t>В чистый четверг набирают воды и разводят краски. Варят яйца и пекут куличи, потому, что хлеб наш насущный – всему голова. Кулич украшали, сдабривали сдобой. Делали творожные пасхи – символ памяти по усопшим. Готовили сладости, нарядные одежды. </a:t>
            </a:r>
          </a:p>
          <a:p>
            <a:r>
              <a:rPr lang="ru-RU" sz="2000" b="1" dirty="0"/>
              <a:t>Чтобы  сияла сила пасхального яйца, его смазывали жиром (маслом). Клали венчиком вокруг кулича – для Бога, на блюдо с зерном – для людей, а  на проросшем овсе – для родителей. И три свечи горели в честь Отца и Сына и Духа Святого.</a:t>
            </a:r>
          </a:p>
          <a:p>
            <a:r>
              <a:rPr lang="ru-RU" sz="2000" b="1" dirty="0"/>
              <a:t>  Считалось, что освященное яйцо может потушить пожар, с его помощью искали пропавшую скотину. Им гладили по лицу, чтобы быть красивым и здоровым.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857760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Проект пасхальные яйца\12701282609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00702"/>
            <a:ext cx="1643074" cy="83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Традиционные пасхальные яйца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КРАШЕНКИ </a:t>
            </a:r>
            <a:r>
              <a:rPr lang="ru-RU" sz="2000" b="1" dirty="0"/>
              <a:t>– самые простые и распространенные пасхальные яйца, в некоторых регионах России их называют ГАЛУНКИ. Каждый цвет имеет свой символ и своё значение. Считалось подарить красное яйцо – значит пожелать радость в жизни. Желтое – тепло, солнце, уют в доме. Зеленое яйцо - подарить любовь, весну в душе. Синие – пожелание мужества и храбрости. Коричневое разных оттенков – плодородие земли,  достаток, хороший урожай. Черные яйца клали на могилы умерших – в знак скорби, их не ели.</a:t>
            </a:r>
          </a:p>
          <a:p>
            <a:pPr algn="just"/>
            <a:r>
              <a:rPr lang="ru-RU" sz="2000" b="1" dirty="0" smtClean="0"/>
              <a:t>                                                             </a:t>
            </a:r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Радость               Тепло                 Любовь        Мужество         Достаток</a:t>
            </a:r>
          </a:p>
          <a:p>
            <a:pPr algn="just">
              <a:buNone/>
            </a:pP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1214414" y="4500570"/>
            <a:ext cx="914400" cy="11287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488" y="4572008"/>
            <a:ext cx="914400" cy="10572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7686" y="4572008"/>
            <a:ext cx="914400" cy="10572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57884" y="4572008"/>
            <a:ext cx="914400" cy="11287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58082" y="4572008"/>
            <a:ext cx="914400" cy="11287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Т</a:t>
            </a:r>
            <a:r>
              <a:rPr lang="ru-RU" sz="3200" b="1" i="1" dirty="0" smtClean="0">
                <a:solidFill>
                  <a:srgbClr val="FF0000"/>
                </a:solidFill>
              </a:rPr>
              <a:t>радиционные пасхальные яйца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222" y="1214422"/>
            <a:ext cx="8290778" cy="510541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ПИСАНКИ </a:t>
            </a:r>
            <a:r>
              <a:rPr lang="ru-RU" sz="2000" b="1" dirty="0"/>
              <a:t>(от слова расписать) – другой вид пасхальных яиц. Если рассмотреть </a:t>
            </a:r>
            <a:r>
              <a:rPr lang="ru-RU" sz="2000" b="1" dirty="0" err="1"/>
              <a:t>писанку</a:t>
            </a:r>
            <a:r>
              <a:rPr lang="ru-RU" sz="2000" b="1" dirty="0"/>
              <a:t>, можно прочесть целое послание с пожеланиями. Каждый рисунок, символ на </a:t>
            </a:r>
            <a:r>
              <a:rPr lang="ru-RU" sz="2000" b="1" dirty="0" err="1"/>
              <a:t>писанке</a:t>
            </a:r>
            <a:r>
              <a:rPr lang="ru-RU" sz="2000" b="1" dirty="0"/>
              <a:t> имеет свое значение, а если ещё, как говорят, освятить в церкви  - имеет магическую силу.</a:t>
            </a:r>
          </a:p>
          <a:p>
            <a:pPr algn="just"/>
            <a:r>
              <a:rPr lang="ru-RU" sz="2000" b="1" dirty="0"/>
              <a:t> Пишут пасхальный крест, украшают еловыми ветками – знак вечной памяти. Звезды – знак человеколюбия и нравственной чистоты. Мельница – чтобы урожай был хороший. Цветы – чтобы женихи вились вокруг девушки; красные цветы – знамение любви, признание в любви. Дубовые листья и ветки – символ здоровья и долголетия. Рыба – апостолы были рыбаками.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2786050" y="5000636"/>
            <a:ext cx="914400" cy="11287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7686" y="5000636"/>
            <a:ext cx="914400" cy="112871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5000636"/>
            <a:ext cx="914400" cy="11287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85852" y="5000636"/>
            <a:ext cx="914400" cy="11287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29520" y="5000636"/>
            <a:ext cx="914400" cy="11287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500166" y="5072074"/>
            <a:ext cx="500066" cy="5572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1714480" y="5643578"/>
            <a:ext cx="285752" cy="2714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1428728" y="5715016"/>
            <a:ext cx="285752" cy="2714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2643174" y="4857760"/>
            <a:ext cx="1143008" cy="142876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4714876" y="5572140"/>
            <a:ext cx="428628" cy="4143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4643438" y="5072074"/>
            <a:ext cx="428628" cy="4143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4357686" y="5357826"/>
            <a:ext cx="428628" cy="4143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500562" y="5500702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786314" y="5214950"/>
            <a:ext cx="142876" cy="171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857752" y="5715016"/>
            <a:ext cx="142876" cy="171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 rot="5400000">
            <a:off x="4932764" y="5354252"/>
            <a:ext cx="207165" cy="35718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есяц 31"/>
          <p:cNvSpPr/>
          <p:nvPr/>
        </p:nvSpPr>
        <p:spPr>
          <a:xfrm>
            <a:off x="4643438" y="5715016"/>
            <a:ext cx="142876" cy="27145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>
            <a:off x="4500562" y="5143512"/>
            <a:ext cx="142876" cy="27145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143240" y="5500702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олния 38"/>
          <p:cNvSpPr/>
          <p:nvPr/>
        </p:nvSpPr>
        <p:spPr>
          <a:xfrm rot="7581319">
            <a:off x="7646731" y="5426711"/>
            <a:ext cx="565707" cy="6480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олния 39"/>
          <p:cNvSpPr/>
          <p:nvPr/>
        </p:nvSpPr>
        <p:spPr>
          <a:xfrm rot="18596555">
            <a:off x="7524311" y="5073254"/>
            <a:ext cx="596238" cy="7120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но 1 40"/>
          <p:cNvSpPr/>
          <p:nvPr/>
        </p:nvSpPr>
        <p:spPr>
          <a:xfrm>
            <a:off x="5857884" y="5429264"/>
            <a:ext cx="928694" cy="285752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но 1 41"/>
          <p:cNvSpPr/>
          <p:nvPr/>
        </p:nvSpPr>
        <p:spPr>
          <a:xfrm rot="5400000">
            <a:off x="5793167" y="5493981"/>
            <a:ext cx="1058128" cy="21431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6500826" y="5286388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6000760" y="5286388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6500826" y="5786454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6000760" y="5786454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6215074" y="5000636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6286512" y="5929330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Традиционные пасхальные яйца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90778" cy="510541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Для </a:t>
            </a:r>
            <a:r>
              <a:rPr lang="ru-RU" sz="2000" b="1" dirty="0" smtClean="0">
                <a:solidFill>
                  <a:srgbClr val="0070C0"/>
                </a:solidFill>
              </a:rPr>
              <a:t>ДРАПАНКИ</a:t>
            </a:r>
            <a:r>
              <a:rPr lang="ru-RU" sz="2000" b="1" dirty="0"/>
              <a:t> лучше брать яйца коричневого оттенка. Скорлупа таких яиц прочнее, чем белых.</a:t>
            </a:r>
          </a:p>
          <a:p>
            <a:pPr algn="just"/>
            <a:r>
              <a:rPr lang="ru-RU" sz="2000" b="1" dirty="0"/>
              <a:t>Сначала яйца варят, затем красят в какой-нибудь цвет потемнее, потом сушат. Узор наносят на скорлупу острым предметом - ножом, шилом, ножницами, толстой иглой. Но прежде, чем выцарапать узор, его необходимо нанести на яйцо карандашом. Во время работы яйцо держат в левой руке, а острый предмет — в правой.</a:t>
            </a:r>
          </a:p>
          <a:p>
            <a:pPr algn="just"/>
            <a:r>
              <a:rPr lang="ru-RU" sz="2000" b="1" dirty="0"/>
              <a:t>Ажурный рисунок на </a:t>
            </a:r>
            <a:r>
              <a:rPr lang="ru-RU" sz="2000" b="1" dirty="0" err="1"/>
              <a:t>драпанке</a:t>
            </a:r>
            <a:r>
              <a:rPr lang="ru-RU" sz="2000" b="1" dirty="0"/>
              <a:t> хорошо смотрится на коричневой или другой темной краске.</a:t>
            </a:r>
          </a:p>
          <a:p>
            <a:pPr algn="just"/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1500166" y="4286256"/>
            <a:ext cx="914400" cy="10572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4286256"/>
            <a:ext cx="914400" cy="10572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4286256"/>
            <a:ext cx="914400" cy="10572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9322" y="4286256"/>
            <a:ext cx="914400" cy="10572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82" y="4357694"/>
            <a:ext cx="914400" cy="10572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 четырьмя стрелками 11"/>
          <p:cNvSpPr/>
          <p:nvPr/>
        </p:nvSpPr>
        <p:spPr>
          <a:xfrm>
            <a:off x="1571604" y="4357694"/>
            <a:ext cx="785818" cy="928694"/>
          </a:xfrm>
          <a:prstGeom prst="quadArrowCallout">
            <a:avLst>
              <a:gd name="adj1" fmla="val 18515"/>
              <a:gd name="adj2" fmla="val 18515"/>
              <a:gd name="adj3" fmla="val 0"/>
              <a:gd name="adj4" fmla="val 4812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857356" y="4714884"/>
            <a:ext cx="214314" cy="242886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571868" y="4929198"/>
            <a:ext cx="285752" cy="27145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143240" y="4857760"/>
            <a:ext cx="285752" cy="27145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571868" y="4429132"/>
            <a:ext cx="285752" cy="27145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214678" y="4429132"/>
            <a:ext cx="285752" cy="271458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357554" y="4643446"/>
            <a:ext cx="357190" cy="357190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786182" y="4786322"/>
            <a:ext cx="142876" cy="14287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357554" y="5214950"/>
            <a:ext cx="142876" cy="10001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071802" y="4643446"/>
            <a:ext cx="142876" cy="171448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8" idx="1"/>
            <a:endCxn id="8" idx="7"/>
          </p:cNvCxnSpPr>
          <p:nvPr/>
        </p:nvCxnSpPr>
        <p:spPr>
          <a:xfrm rot="5400000" flipH="1" flipV="1">
            <a:off x="5029200" y="4117801"/>
            <a:ext cx="1588" cy="646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3"/>
            <a:endCxn id="8" idx="5"/>
          </p:cNvCxnSpPr>
          <p:nvPr/>
        </p:nvCxnSpPr>
        <p:spPr>
          <a:xfrm rot="16200000" flipH="1">
            <a:off x="5029200" y="4865409"/>
            <a:ext cx="1588" cy="646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2"/>
            <a:endCxn id="8" idx="6"/>
          </p:cNvCxnSpPr>
          <p:nvPr/>
        </p:nvCxnSpPr>
        <p:spPr>
          <a:xfrm rot="10800000" flipH="1">
            <a:off x="4572000" y="4814894"/>
            <a:ext cx="914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Месяц 29"/>
          <p:cNvSpPr/>
          <p:nvPr/>
        </p:nvSpPr>
        <p:spPr>
          <a:xfrm>
            <a:off x="5214942" y="4929198"/>
            <a:ext cx="214314" cy="20002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>
            <a:off x="4929190" y="4929198"/>
            <a:ext cx="214314" cy="20002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есяц 31"/>
          <p:cNvSpPr/>
          <p:nvPr/>
        </p:nvSpPr>
        <p:spPr>
          <a:xfrm>
            <a:off x="4643438" y="4572008"/>
            <a:ext cx="214314" cy="20002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>
            <a:off x="4929190" y="4572008"/>
            <a:ext cx="214314" cy="20002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есяц 33"/>
          <p:cNvSpPr/>
          <p:nvPr/>
        </p:nvSpPr>
        <p:spPr>
          <a:xfrm>
            <a:off x="5214942" y="4572008"/>
            <a:ext cx="214314" cy="200020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есяц 34"/>
          <p:cNvSpPr/>
          <p:nvPr/>
        </p:nvSpPr>
        <p:spPr>
          <a:xfrm flipV="1">
            <a:off x="4643438" y="4929198"/>
            <a:ext cx="266704" cy="161924"/>
          </a:xfrm>
          <a:prstGeom prst="mo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9" idx="1"/>
            <a:endCxn id="9" idx="7"/>
          </p:cNvCxnSpPr>
          <p:nvPr/>
        </p:nvCxnSpPr>
        <p:spPr>
          <a:xfrm rot="5400000" flipH="1" flipV="1">
            <a:off x="6386522" y="4117801"/>
            <a:ext cx="1588" cy="646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9" idx="2"/>
            <a:endCxn id="9" idx="6"/>
          </p:cNvCxnSpPr>
          <p:nvPr/>
        </p:nvCxnSpPr>
        <p:spPr>
          <a:xfrm rot="10800000" flipH="1">
            <a:off x="5929322" y="4814894"/>
            <a:ext cx="914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9" idx="3"/>
          </p:cNvCxnSpPr>
          <p:nvPr/>
        </p:nvCxnSpPr>
        <p:spPr>
          <a:xfrm rot="5400000" flipH="1" flipV="1">
            <a:off x="6402312" y="4804432"/>
            <a:ext cx="45186" cy="7233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9" idx="0"/>
            <a:endCxn id="9" idx="4"/>
          </p:cNvCxnSpPr>
          <p:nvPr/>
        </p:nvCxnSpPr>
        <p:spPr>
          <a:xfrm rot="16200000" flipH="1">
            <a:off x="5857884" y="4814894"/>
            <a:ext cx="105727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9" idx="1"/>
          </p:cNvCxnSpPr>
          <p:nvPr/>
        </p:nvCxnSpPr>
        <p:spPr>
          <a:xfrm rot="16200000" flipH="1">
            <a:off x="6252289" y="4252034"/>
            <a:ext cx="416670" cy="7947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9" idx="3"/>
          </p:cNvCxnSpPr>
          <p:nvPr/>
        </p:nvCxnSpPr>
        <p:spPr>
          <a:xfrm rot="5400000">
            <a:off x="6009404" y="4482962"/>
            <a:ext cx="759566" cy="6519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9" idx="1"/>
            <a:endCxn id="9" idx="5"/>
          </p:cNvCxnSpPr>
          <p:nvPr/>
        </p:nvCxnSpPr>
        <p:spPr>
          <a:xfrm rot="16200000" flipH="1">
            <a:off x="6012718" y="4491605"/>
            <a:ext cx="747608" cy="646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9" idx="2"/>
          </p:cNvCxnSpPr>
          <p:nvPr/>
        </p:nvCxnSpPr>
        <p:spPr>
          <a:xfrm rot="10800000" flipV="1">
            <a:off x="5929322" y="4357694"/>
            <a:ext cx="785818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9" idx="3"/>
          </p:cNvCxnSpPr>
          <p:nvPr/>
        </p:nvCxnSpPr>
        <p:spPr>
          <a:xfrm rot="5400000" flipH="1" flipV="1">
            <a:off x="6295155" y="4625837"/>
            <a:ext cx="330938" cy="79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9" idx="2"/>
          </p:cNvCxnSpPr>
          <p:nvPr/>
        </p:nvCxnSpPr>
        <p:spPr>
          <a:xfrm rot="10800000">
            <a:off x="5929322" y="4814894"/>
            <a:ext cx="857256" cy="400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Минус 62"/>
          <p:cNvSpPr/>
          <p:nvPr/>
        </p:nvSpPr>
        <p:spPr>
          <a:xfrm>
            <a:off x="7358082" y="4643446"/>
            <a:ext cx="928694" cy="1428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7429520" y="5072074"/>
            <a:ext cx="857256" cy="45719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7786710" y="4357694"/>
            <a:ext cx="71438" cy="1143008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ашивка 65"/>
          <p:cNvSpPr/>
          <p:nvPr/>
        </p:nvSpPr>
        <p:spPr>
          <a:xfrm rot="5400000">
            <a:off x="7750991" y="4393413"/>
            <a:ext cx="142876" cy="35719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 rot="16200000">
            <a:off x="7722989" y="5135795"/>
            <a:ext cx="198880" cy="214314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500958" y="4786322"/>
            <a:ext cx="214314" cy="2000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929586" y="4786322"/>
            <a:ext cx="214314" cy="2000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Традиционные пасхальные яйца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/>
              <a:t>Крапанки</a:t>
            </a:r>
            <a:r>
              <a:rPr lang="ru-RU" sz="2000" dirty="0"/>
              <a:t> — от украинского слова «крапать», то есть покрывать каплями.</a:t>
            </a:r>
          </a:p>
          <a:p>
            <a:r>
              <a:rPr lang="ru-RU" sz="2000" dirty="0"/>
              <a:t>Сначала яйцо красят одним цветом, затем, когда оно высохнет и остынет, на него наносят капли горячего воска. Как только воск остынет, яйцо кладут в раствор другого цвета. После высыхания краски яйцо опускают в горячую воду. Воск тает, и выходит очень забавное яйцо. Воск можно и аккуратно соскоблить.</a:t>
            </a:r>
          </a:p>
          <a:p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4857752" y="4357694"/>
            <a:ext cx="914400" cy="10572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57554" y="4429132"/>
            <a:ext cx="914400" cy="10572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57356" y="4357694"/>
            <a:ext cx="914400" cy="10572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86512" y="4357694"/>
            <a:ext cx="914400" cy="10572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5272" y="4357694"/>
            <a:ext cx="91440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071670" y="5072074"/>
            <a:ext cx="285752" cy="27145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428860" y="4786322"/>
            <a:ext cx="285752" cy="27145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071670" y="4429132"/>
            <a:ext cx="285752" cy="27145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857620" y="5143512"/>
            <a:ext cx="214314" cy="2857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428992" y="5072074"/>
            <a:ext cx="214314" cy="2857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786182" y="4857760"/>
            <a:ext cx="214314" cy="28575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500430" y="4643446"/>
            <a:ext cx="214314" cy="28575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3786182" y="4500570"/>
            <a:ext cx="214314" cy="28575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57422" y="5072074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28860" y="4500570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28794" y="4714884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72066" y="4929198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86380" y="5072074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57818" y="4643446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0628" y="4643446"/>
            <a:ext cx="214314" cy="2000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2066" y="5214950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3504" y="442913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00694" y="4929198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715140" y="4643446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0826" y="4714884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29388" y="4929198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58016" y="5072074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43702" y="5214950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00826" y="4500570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786578" y="4786322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643702" y="5072074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00892" y="4857760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929454" y="4572008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429388" y="5143512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15140" y="4429132"/>
            <a:ext cx="142876" cy="12858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но 1 40"/>
          <p:cNvSpPr/>
          <p:nvPr/>
        </p:nvSpPr>
        <p:spPr>
          <a:xfrm>
            <a:off x="8215338" y="5000636"/>
            <a:ext cx="285752" cy="342896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но 1 42"/>
          <p:cNvSpPr/>
          <p:nvPr/>
        </p:nvSpPr>
        <p:spPr>
          <a:xfrm>
            <a:off x="8215338" y="4572008"/>
            <a:ext cx="276228" cy="35242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ятно 1 43"/>
          <p:cNvSpPr/>
          <p:nvPr/>
        </p:nvSpPr>
        <p:spPr>
          <a:xfrm>
            <a:off x="7858148" y="4929198"/>
            <a:ext cx="338142" cy="21906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ятно 1 44"/>
          <p:cNvSpPr/>
          <p:nvPr/>
        </p:nvSpPr>
        <p:spPr>
          <a:xfrm>
            <a:off x="7786710" y="4643446"/>
            <a:ext cx="285752" cy="20002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143900" y="450057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001024" y="521495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929586" y="450057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436</TotalTime>
  <Words>926</Words>
  <Application>Microsoft Office PowerPoint</Application>
  <PresentationFormat>Экран (4:3)</PresentationFormat>
  <Paragraphs>93</Paragraphs>
  <Slides>22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Солнцестояние</vt:lpstr>
      <vt:lpstr>Пакет</vt:lpstr>
      <vt:lpstr>Воскресни, праздник!</vt:lpstr>
      <vt:lpstr>Обоснование проекта</vt:lpstr>
      <vt:lpstr>Определение конкретной проблемы и формулировка задач</vt:lpstr>
      <vt:lpstr>Возникновение праздника</vt:lpstr>
      <vt:lpstr>О традициях праздника</vt:lpstr>
      <vt:lpstr>Традиционные пасхальные яйца</vt:lpstr>
      <vt:lpstr>Традиционные пасхальные яйца</vt:lpstr>
      <vt:lpstr>Традиционные пасхальные яйца</vt:lpstr>
      <vt:lpstr>Традиционные пасхальные яйца</vt:lpstr>
      <vt:lpstr>Нетрадиционные варианты декорирования пасхальных яиц</vt:lpstr>
      <vt:lpstr>Мой выбор</vt:lpstr>
      <vt:lpstr>Выбор инструментов и материалов</vt:lpstr>
      <vt:lpstr>Правила техники безопасности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Воскресни, праздник!</dc:title>
  <dc:creator>user</dc:creator>
  <cp:lastModifiedBy>ИЗО</cp:lastModifiedBy>
  <cp:revision>51</cp:revision>
  <dcterms:created xsi:type="dcterms:W3CDTF">2013-03-14T13:51:23Z</dcterms:created>
  <dcterms:modified xsi:type="dcterms:W3CDTF">2015-03-31T07:24:13Z</dcterms:modified>
</cp:coreProperties>
</file>