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69" r:id="rId13"/>
    <p:sldId id="270" r:id="rId14"/>
    <p:sldId id="271" r:id="rId15"/>
    <p:sldId id="280" r:id="rId16"/>
    <p:sldId id="272" r:id="rId17"/>
    <p:sldId id="273" r:id="rId18"/>
    <p:sldId id="274" r:id="rId19"/>
    <p:sldId id="275" r:id="rId20"/>
    <p:sldId id="279" r:id="rId21"/>
    <p:sldId id="281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5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CBDEEF-656F-4EB0-A7F4-F3BD037F707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301F70-9D7E-4D57-AB71-59D3AB4C0D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CBDEEF-656F-4EB0-A7F4-F3BD037F707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301F70-9D7E-4D57-AB71-59D3AB4C0D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CBDEEF-656F-4EB0-A7F4-F3BD037F707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301F70-9D7E-4D57-AB71-59D3AB4C0D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CBDEEF-656F-4EB0-A7F4-F3BD037F707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301F70-9D7E-4D57-AB71-59D3AB4C0D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CBDEEF-656F-4EB0-A7F4-F3BD037F707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301F70-9D7E-4D57-AB71-59D3AB4C0D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CBDEEF-656F-4EB0-A7F4-F3BD037F707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301F70-9D7E-4D57-AB71-59D3AB4C0D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CBDEEF-656F-4EB0-A7F4-F3BD037F707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301F70-9D7E-4D57-AB71-59D3AB4C0D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CBDEEF-656F-4EB0-A7F4-F3BD037F707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301F70-9D7E-4D57-AB71-59D3AB4C0D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CBDEEF-656F-4EB0-A7F4-F3BD037F707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301F70-9D7E-4D57-AB71-59D3AB4C0D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CBDEEF-656F-4EB0-A7F4-F3BD037F707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301F70-9D7E-4D57-AB71-59D3AB4C0D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CBDEEF-656F-4EB0-A7F4-F3BD037F707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301F70-9D7E-4D57-AB71-59D3AB4C0D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FCBDEEF-656F-4EB0-A7F4-F3BD037F7078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0301F70-9D7E-4D57-AB71-59D3AB4C0D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file:///C:\&#1052;&#1086;&#1080;%20&#1076;&#1086;&#1082;&#1091;&#1084;&#1077;&#1085;&#1090;&#1099;\&#1052;&#1086;&#1080;%20&#1074;&#1080;&#1076;&#1077;&#1086;&#1079;&#1072;&#1087;&#1080;&#1089;&#1080;\&#1040;&#1091;&#1076;&#1080;&#1086;_0001.wav" TargetMode="External"/><Relationship Id="rId1" Type="http://schemas.openxmlformats.org/officeDocument/2006/relationships/audio" Target="file:///C:\Users\&#1048;&#1047;&#1054;\Desktop\&#1055;&#1088;&#1086;&#1077;&#1090;%20&#1042;&#1086;&#1089;&#1082;&#1088;&#1077;&#1089;&#1085;&#1080;,%20&#1087;&#1088;&#1072;&#1079;&#1076;&#1085;&#1080;&#1082;!\Neizvesten-AMaykov---Hristos-voskres33(muzofon.com)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928670"/>
            <a:ext cx="4071966" cy="2357454"/>
          </a:xfrm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>
            <a:prstTxWarp prst="textPlain">
              <a:avLst>
                <a:gd name="adj" fmla="val 47567"/>
              </a:avLst>
            </a:prstTxWarp>
            <a:scene3d>
              <a:camera prst="perspectiveHeroicExtremeRightFacing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dirty="0" smtClean="0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</a:rPr>
              <a:t>Воскресни</a:t>
            </a: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>, </a:t>
            </a:r>
            <a:r>
              <a:rPr lang="ru-RU" dirty="0" smtClean="0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latin typeface="Impact" pitchFamily="34" charset="0"/>
              </a:rPr>
              <a:t>праздник</a:t>
            </a: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>!</a:t>
            </a:r>
            <a:endParaRPr lang="ru-RU" dirty="0">
              <a:solidFill>
                <a:srgbClr val="FF0000"/>
              </a:solidFill>
              <a:latin typeface="Impac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642910" y="4509120"/>
            <a:ext cx="3500462" cy="161704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Творческий проект</a:t>
            </a:r>
          </a:p>
          <a:p>
            <a:pPr algn="ctr">
              <a:buNone/>
            </a:pPr>
            <a:r>
              <a:rPr lang="ru-RU" sz="2000" b="1" dirty="0" smtClean="0"/>
              <a:t>в</a:t>
            </a:r>
            <a:r>
              <a:rPr lang="ru-RU" sz="2000" b="1" dirty="0" smtClean="0">
                <a:solidFill>
                  <a:schemeClr val="tx1"/>
                </a:solidFill>
              </a:rPr>
              <a:t>ыполнила </a:t>
            </a:r>
            <a:r>
              <a:rPr lang="ru-RU" sz="2000" b="1" dirty="0" smtClean="0">
                <a:solidFill>
                  <a:schemeClr val="tx1"/>
                </a:solidFill>
              </a:rPr>
              <a:t>ученица </a:t>
            </a:r>
            <a:r>
              <a:rPr lang="ru-RU" sz="2000" b="1" dirty="0" smtClean="0"/>
              <a:t> 9</a:t>
            </a:r>
            <a:r>
              <a:rPr lang="ru-RU" sz="2000" b="1" dirty="0" smtClean="0">
                <a:solidFill>
                  <a:schemeClr val="tx1"/>
                </a:solidFill>
              </a:rPr>
              <a:t>А класса</a:t>
            </a:r>
          </a:p>
          <a:p>
            <a:pPr algn="ctr"/>
            <a:r>
              <a:rPr lang="ru-RU" sz="2000" b="1" dirty="0" smtClean="0"/>
              <a:t>МБОУ СОШ № 17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/>
              <a:t>Микляева</a:t>
            </a:r>
            <a:r>
              <a:rPr lang="ru-RU" sz="2000" b="1" dirty="0" smtClean="0"/>
              <a:t> Дарья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6" name="Neizvesten-AMaykov---Hristos-voskres33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85720" y="6286520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Администратор\Рабочий стол\1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4" y="13435"/>
            <a:ext cx="5072066" cy="6844565"/>
          </a:xfrm>
          <a:prstGeom prst="rect">
            <a:avLst/>
          </a:prstGeom>
          <a:noFill/>
        </p:spPr>
      </p:pic>
      <p:pic>
        <p:nvPicPr>
          <p:cNvPr id="8" name="Аудио_0001.wav">
            <a:hlinkClick r:id="" action="ppaction://media"/>
          </p:cNvPr>
          <p:cNvPicPr>
            <a:picLocks noGrp="1" noRot="1" noChangeAspect="1"/>
          </p:cNvPicPr>
          <p:nvPr>
            <p:ph sz="half" idx="2"/>
            <a:audi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6953250" y="370363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95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6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Нетрадиционные варианты декорирования пасхальных яиц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1500174"/>
            <a:ext cx="7498080" cy="4800600"/>
          </a:xfrm>
        </p:spPr>
        <p:txBody>
          <a:bodyPr>
            <a:normAutofit/>
          </a:bodyPr>
          <a:lstStyle/>
          <a:p>
            <a:r>
              <a:rPr lang="ru-RU" sz="2000" dirty="0"/>
              <a:t> Яйца, декорированные салфетками при помощи техники </a:t>
            </a:r>
            <a:r>
              <a:rPr lang="ru-RU" sz="2000" dirty="0" err="1" smtClean="0"/>
              <a:t>декупаж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Аппликация и воздушный шар;</a:t>
            </a:r>
          </a:p>
          <a:p>
            <a:r>
              <a:rPr lang="ru-RU" sz="2000" dirty="0" smtClean="0"/>
              <a:t>Лоскутная техника;</a:t>
            </a:r>
          </a:p>
          <a:p>
            <a:r>
              <a:rPr lang="ru-RU" sz="2000" dirty="0" smtClean="0"/>
              <a:t>Пасхальные яйца из мыла;</a:t>
            </a:r>
          </a:p>
          <a:p>
            <a:r>
              <a:rPr lang="ru-RU" sz="2000" dirty="0" smtClean="0"/>
              <a:t>Пасхальные яйца из бисера.</a:t>
            </a:r>
            <a:endParaRPr lang="ru-RU" sz="2000" dirty="0"/>
          </a:p>
        </p:txBody>
      </p:sp>
      <p:pic>
        <p:nvPicPr>
          <p:cNvPr id="4" name="Рисунок 3" descr="C:\Documents and Settings\Администратор\Рабочий стол\Проект пасхальные яйца\Пасхальные картинки 2\i (32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2214554"/>
            <a:ext cx="2214578" cy="1643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Поделки пасхальное яйцо из бумаг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857628"/>
            <a:ext cx="1785950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Декоративные пасхальные яйца своими руками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857628"/>
            <a:ext cx="1752600" cy="2197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Пасхальные яйца поделки своими руками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3857628"/>
            <a:ext cx="1815478" cy="22034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Documents and Settings\Администратор\Рабочий стол\Проект пасхальные яйца\Пасхальные картинки 2\i (8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4071942"/>
            <a:ext cx="1905000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Мой выбор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Я выбрала для своего творческого проекта традиционную роспись пасхальных яиц – ПИСАНКУ, для удобства транспортировки взяла за основу деревянные яйца. 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2050" name="Picture 2" descr="C:\Documents and Settings\Администратор\Рабочий стол\Проект пасхальные яйца\Пасхальные картинки 2\i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2786058"/>
            <a:ext cx="1905000" cy="1428750"/>
          </a:xfrm>
          <a:prstGeom prst="rect">
            <a:avLst/>
          </a:prstGeom>
          <a:noFill/>
        </p:spPr>
      </p:pic>
      <p:pic>
        <p:nvPicPr>
          <p:cNvPr id="2051" name="Picture 3" descr="C:\Documents and Settings\Администратор\Рабочий стол\Проект пасхальные яйца\Пасхальные картинки 2\i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786058"/>
            <a:ext cx="1905000" cy="1428750"/>
          </a:xfrm>
          <a:prstGeom prst="rect">
            <a:avLst/>
          </a:prstGeom>
          <a:noFill/>
        </p:spPr>
      </p:pic>
      <p:pic>
        <p:nvPicPr>
          <p:cNvPr id="2052" name="Picture 4" descr="C:\Documents and Settings\Администратор\Рабочий стол\Проект пасхальные яйца\Пасхальные картинки 2\i (2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2786058"/>
            <a:ext cx="179070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Выбор инструментов и материалов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Деревянное яйцо;</a:t>
            </a:r>
          </a:p>
          <a:p>
            <a:endParaRPr lang="ru-RU" sz="2000" dirty="0" smtClean="0"/>
          </a:p>
          <a:p>
            <a:r>
              <a:rPr lang="ru-RU" sz="2000" dirty="0" smtClean="0"/>
              <a:t>Подставка для яиц;</a:t>
            </a:r>
          </a:p>
          <a:p>
            <a:endParaRPr lang="ru-RU" sz="2000" dirty="0" smtClean="0"/>
          </a:p>
          <a:p>
            <a:r>
              <a:rPr lang="ru-RU" sz="2000" dirty="0" smtClean="0"/>
              <a:t>Набор акриловых красок;</a:t>
            </a:r>
          </a:p>
          <a:p>
            <a:endParaRPr lang="ru-RU" sz="2000" dirty="0" smtClean="0"/>
          </a:p>
          <a:p>
            <a:r>
              <a:rPr lang="ru-RU" sz="2000" dirty="0" smtClean="0"/>
              <a:t>Палитра;</a:t>
            </a:r>
          </a:p>
          <a:p>
            <a:endParaRPr lang="ru-RU" sz="2000" dirty="0" smtClean="0"/>
          </a:p>
          <a:p>
            <a:r>
              <a:rPr lang="ru-RU" sz="2000" dirty="0" smtClean="0"/>
              <a:t>Стакан для воды и салфетка;</a:t>
            </a:r>
          </a:p>
          <a:p>
            <a:endParaRPr lang="ru-RU" sz="2000" dirty="0" smtClean="0"/>
          </a:p>
          <a:p>
            <a:r>
              <a:rPr lang="ru-RU" sz="2000" dirty="0" smtClean="0"/>
              <a:t>Натуральные кисти.</a:t>
            </a:r>
            <a:endParaRPr lang="ru-RU" sz="2000" dirty="0"/>
          </a:p>
        </p:txBody>
      </p:sp>
      <p:pic>
        <p:nvPicPr>
          <p:cNvPr id="4" name="Рисунок 3" descr="C:\Мои документы\Учёба\МХК_диск\ArtBase\palitr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3571876"/>
            <a:ext cx="1071570" cy="87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Documents and Settings\Администратор\Рабочий стол\Проект пасхальные яйца\картинки 3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1214422"/>
            <a:ext cx="781051" cy="874311"/>
          </a:xfrm>
          <a:prstGeom prst="rect">
            <a:avLst/>
          </a:prstGeom>
          <a:noFill/>
        </p:spPr>
      </p:pic>
      <p:pic>
        <p:nvPicPr>
          <p:cNvPr id="3076" name="Picture 4" descr="C:\Documents and Settings\Администратор\Рабочий стол\Проект пасхальные яйца\картинки 3\i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1857364"/>
            <a:ext cx="1000132" cy="1000132"/>
          </a:xfrm>
          <a:prstGeom prst="rect">
            <a:avLst/>
          </a:prstGeom>
          <a:noFill/>
        </p:spPr>
      </p:pic>
      <p:pic>
        <p:nvPicPr>
          <p:cNvPr id="3077" name="Picture 5" descr="C:\Documents and Settings\Администратор\Рабочий стол\Проект пасхальные яйца\картинки 3\i (7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2857496"/>
            <a:ext cx="1081089" cy="891007"/>
          </a:xfrm>
          <a:prstGeom prst="rect">
            <a:avLst/>
          </a:prstGeom>
          <a:noFill/>
        </p:spPr>
      </p:pic>
      <p:pic>
        <p:nvPicPr>
          <p:cNvPr id="3078" name="Picture 6" descr="C:\Documents and Settings\Администратор\Рабочий стол\Проект пасхальные яйца\картинки 3\i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4357694"/>
            <a:ext cx="857256" cy="1004597"/>
          </a:xfrm>
          <a:prstGeom prst="rect">
            <a:avLst/>
          </a:prstGeom>
          <a:noFill/>
        </p:spPr>
      </p:pic>
      <p:pic>
        <p:nvPicPr>
          <p:cNvPr id="3079" name="Picture 7" descr="C:\Documents and Settings\Администратор\Рабочий стол\Проект пасхальные яйца\картинки 3\i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64" y="5072074"/>
            <a:ext cx="1000122" cy="10001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Правила техники безопасности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000" dirty="0"/>
              <a:t>Подготовить материалы и инструменты для творческой деятельности, разложить от себя по порядку: деревянное яйцо, палитра, краски, стакан с водой.</a:t>
            </a:r>
          </a:p>
          <a:p>
            <a:pPr lvl="0"/>
            <a:r>
              <a:rPr lang="ru-RU" sz="2000" dirty="0"/>
              <a:t>Рабочее место должно быть чистым и светлым. Бережно и аккуратно относиться к рабочему месту.</a:t>
            </a:r>
          </a:p>
          <a:p>
            <a:pPr lvl="0"/>
            <a:r>
              <a:rPr lang="ru-RU" sz="2000" dirty="0"/>
              <a:t>Деревянное яйцо держать двумя пальцами сверху и снизу, оставляя общее пространство для росписи.</a:t>
            </a:r>
          </a:p>
          <a:p>
            <a:pPr lvl="0"/>
            <a:r>
              <a:rPr lang="ru-RU" sz="2000" dirty="0"/>
              <a:t>Кистями работать аккуратно, не размахивать по сторонам, не трясти без причины, после работы обязательно кисти промыть.</a:t>
            </a:r>
          </a:p>
          <a:p>
            <a:pPr lvl="0"/>
            <a:r>
              <a:rPr lang="ru-RU" sz="2000" dirty="0"/>
              <a:t>При работе с краской избегать попадания её в глаза и другие части тела.</a:t>
            </a:r>
          </a:p>
          <a:p>
            <a:pPr lvl="0"/>
            <a:r>
              <a:rPr lang="ru-RU" sz="2000" dirty="0"/>
              <a:t>После работы расписное яйцо оставить в подставке для полного высыхания, краски закрыть, рабочее место убрать.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Деревянное яйцо держим двумя пальцами. Большой кистью покрываем деревянную основу яйца акриловыми красками.</a:t>
            </a:r>
          </a:p>
          <a:p>
            <a:r>
              <a:rPr lang="ru-RU" sz="2000" dirty="0" smtClean="0"/>
              <a:t>Следует нанести несколько слоёв грунтовки, для того, чтобы яйцо было более гладким.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6" name="Содержимое 5" descr="C:\Documents and Settings\Администратор\Рабочий стол\фото для проектов\DSC02239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2428868"/>
            <a:ext cx="3298935" cy="253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После того, когда грунт подсохнет, можно нанести с помощью кусочка губки акриловую краску голубого цвета, растягивая от голубого к белому. 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5" name="Содержимое 4" descr="C:\Documents and Settings\Администратор\Рабочий стол\фото для проектов\DSC02256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7672" y="2740054"/>
            <a:ext cx="2975956" cy="2231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После полного высыхания средней кистью пишем пасхальный крест, условно делим пасхальное яйцо на четыре части. </a:t>
            </a:r>
          </a:p>
          <a:p>
            <a:endParaRPr lang="ru-RU" sz="2000" dirty="0"/>
          </a:p>
        </p:txBody>
      </p:sp>
      <p:pic>
        <p:nvPicPr>
          <p:cNvPr id="5" name="Содержимое 4" descr="Как расписать пасхальное яйцо - писанку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3571876"/>
            <a:ext cx="227171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Администратор\Рабочий стол\фото для проектов\DSC0226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000240"/>
            <a:ext cx="3027668" cy="227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Пасхальный крест украшаем еловыми иголками – знак вечной памяти. Тонкой кистью прорисовываем мелкие детали. </a:t>
            </a:r>
          </a:p>
          <a:p>
            <a:pPr>
              <a:buNone/>
            </a:pPr>
            <a:endParaRPr lang="ru-RU" sz="2000" dirty="0" smtClean="0"/>
          </a:p>
        </p:txBody>
      </p:sp>
      <p:pic>
        <p:nvPicPr>
          <p:cNvPr id="5" name="Содержимое 4" descr="C:\Documents and Settings\Администратор\Рабочий стол\фото для проектов\DSC02261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2733" y="2721350"/>
            <a:ext cx="3025833" cy="226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В верхних частях </a:t>
            </a:r>
            <a:r>
              <a:rPr lang="ru-RU" sz="2000" dirty="0" err="1" smtClean="0"/>
              <a:t>писанки</a:t>
            </a:r>
            <a:r>
              <a:rPr lang="ru-RU" sz="2000" dirty="0" smtClean="0"/>
              <a:t>, на белом фоне, пишем «ХВ» - Христос Воскрес</a:t>
            </a:r>
            <a:endParaRPr lang="ru-RU" sz="2000" dirty="0"/>
          </a:p>
        </p:txBody>
      </p:sp>
      <p:pic>
        <p:nvPicPr>
          <p:cNvPr id="5" name="Содержимое 4" descr="C:\Documents and Settings\Администратор\Рабочий стол\фото для проектов\DSC02262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0655" y="2719272"/>
            <a:ext cx="3029989" cy="2273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1">
              <a:buNone/>
            </a:pPr>
            <a:endParaRPr lang="ru-RU" sz="1600" dirty="0" smtClean="0"/>
          </a:p>
          <a:p>
            <a:r>
              <a:rPr lang="ru-RU" sz="2000" dirty="0" smtClean="0"/>
              <a:t>Тонкой кистью красной краской проводим разделительную волнистую линию – знак земли, плодородия.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  <p:pic>
        <p:nvPicPr>
          <p:cNvPr id="5" name="Содержимое 4" descr="C:\Documents and Settings\Администратор\Рабочий стол\фото для проектов\DSC02263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5593" y="2735897"/>
            <a:ext cx="2980113" cy="224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Обоснование проекта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Documents and Settings\Администратор\Рабочий стол\Проект пасхальные яйца\Пасхальные картинки 2\i (36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214290"/>
            <a:ext cx="2798394" cy="1934374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714348" y="2071678"/>
            <a:ext cx="7858180" cy="411576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Каждую весну в нашей семье, уже традиционно, активно проходит подготовка (а затем и празднование) к празднику Пасха. Мама покупает большое количество куриных яиц, для них краску. Бабушка заводит опару для сдобного теста и печёт разные </a:t>
            </a:r>
            <a:r>
              <a:rPr lang="ru-RU" dirty="0" err="1" smtClean="0"/>
              <a:t>вкусняшки</a:t>
            </a:r>
            <a:r>
              <a:rPr lang="ru-RU" dirty="0" smtClean="0"/>
              <a:t>. Я помогаю бабушке взбивать яичные белки с сахаром для смазывания куличей, затем сверху посыпаю цветным зерном для красоты. Маме помогаю красить яйца в разные цвета. Вот пожалуй и всё, что я знала об этом красивом и вкусном празднике.</a:t>
            </a:r>
          </a:p>
          <a:p>
            <a:r>
              <a:rPr lang="ru-RU" dirty="0" smtClean="0"/>
              <a:t>  Решила узнать по больше о празднике Пасха, познакомиться с особенностями празднования этого Великого Воскресения!. А главное почему и зачем красят куриные яйца.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В нижних частях </a:t>
            </a:r>
            <a:r>
              <a:rPr lang="ru-RU" sz="1600" dirty="0" err="1" smtClean="0"/>
              <a:t>писанки</a:t>
            </a:r>
            <a:r>
              <a:rPr lang="ru-RU" sz="1600" dirty="0" smtClean="0"/>
              <a:t>, на голубом фоне, пишем красные цветы – знак девичьей красоты и любви.</a:t>
            </a:r>
          </a:p>
          <a:p>
            <a:r>
              <a:rPr lang="ru-RU" sz="1600" dirty="0" smtClean="0"/>
              <a:t> </a:t>
            </a:r>
          </a:p>
          <a:p>
            <a:endParaRPr lang="ru-RU" sz="1600" dirty="0"/>
          </a:p>
        </p:txBody>
      </p:sp>
      <p:pic>
        <p:nvPicPr>
          <p:cNvPr id="5" name="Содержимое 4" descr="C:\Documents and Settings\Администратор\Рабочий стол\фото для проектов\DSC02264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3124" y="2727585"/>
            <a:ext cx="3005051" cy="2256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Нет необходимости готовое яйцо покрывать маслом или лаком, акриловая краска имеет свой блеск.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5" name="Содержимое 4" descr="C:\Documents and Settings\Администратор\Рабочий стол\фото для проектов\DSC02265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7672" y="2737975"/>
            <a:ext cx="2975956" cy="223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Освятите </a:t>
            </a:r>
            <a:r>
              <a:rPr lang="ru-RU" sz="2000" dirty="0" err="1" smtClean="0"/>
              <a:t>писанку</a:t>
            </a:r>
            <a:r>
              <a:rPr lang="ru-RU" sz="2000" dirty="0" smtClean="0"/>
              <a:t> в День Воскресения Христова и она круглый год будет вашим оберегом. Дарите её близким не только на Пасху, но и в другой праздник, особенно в день рождения!</a:t>
            </a:r>
          </a:p>
          <a:p>
            <a:r>
              <a:rPr lang="ru-RU" sz="2000" dirty="0" smtClean="0"/>
              <a:t>Напишите </a:t>
            </a:r>
            <a:r>
              <a:rPr lang="ru-RU" sz="2000" dirty="0" err="1" smtClean="0"/>
              <a:t>писанку</a:t>
            </a:r>
            <a:r>
              <a:rPr lang="ru-RU" sz="2000" dirty="0" smtClean="0"/>
              <a:t> к Светлому Воскресению и она поможет воскресить праздник в душе!</a:t>
            </a:r>
          </a:p>
          <a:p>
            <a:r>
              <a:rPr lang="ru-RU" sz="2000" dirty="0" smtClean="0"/>
              <a:t>Расскажите об этом своим родителям и вместе готовьтесь к празднику.</a:t>
            </a:r>
            <a:endParaRPr lang="ru-RU" sz="2000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571604" y="5286388"/>
          <a:ext cx="828675" cy="485775"/>
        </p:xfrm>
        <a:graphic>
          <a:graphicData uri="http://schemas.openxmlformats.org/presentationml/2006/ole">
            <p:oleObj spid="_x0000_s4098" name="Пакет" r:id="rId3" imgW="828720" imgH="485640" progId="Package">
              <p:embed/>
            </p:oleObj>
          </a:graphicData>
        </a:graphic>
      </p:graphicFrame>
      <p:pic>
        <p:nvPicPr>
          <p:cNvPr id="4099" name="Picture 3" descr="C:\Documents and Settings\Администратор\Рабочий стол\Проект пасхальные яйца\Пасхальные картинки 2\i (50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3857628"/>
            <a:ext cx="2976583" cy="22324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Определение конкретной проблемы и формулировка задач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357298"/>
            <a:ext cx="8043890" cy="507209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ПРОБЛЕМА: </a:t>
            </a:r>
            <a:r>
              <a:rPr lang="ru-RU" sz="2000" b="1" dirty="0"/>
              <a:t>используя знания, умения, навыки по изобразительному искусству и полученные в процессе исследования данной тематики, изготовить пасхальные подарки членам своей семьи и поделиться своими знаниями с друзьями.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ЗАДАЧИ: </a:t>
            </a:r>
          </a:p>
          <a:p>
            <a:r>
              <a:rPr lang="ru-RU" sz="2000" b="1" dirty="0"/>
              <a:t>- познакомиться с историей праздника;</a:t>
            </a:r>
          </a:p>
          <a:p>
            <a:r>
              <a:rPr lang="ru-RU" sz="2000" b="1" dirty="0"/>
              <a:t>- изучить символику </a:t>
            </a:r>
            <a:r>
              <a:rPr lang="ru-RU" sz="2000" b="1" dirty="0" smtClean="0"/>
              <a:t>цвета и роспись пасхальных яиц;</a:t>
            </a:r>
            <a:endParaRPr lang="ru-RU" sz="2000" b="1" dirty="0"/>
          </a:p>
          <a:p>
            <a:r>
              <a:rPr lang="ru-RU" sz="2000" b="1" dirty="0"/>
              <a:t>- </a:t>
            </a:r>
            <a:r>
              <a:rPr lang="ru-RU" sz="2000" b="1" dirty="0" smtClean="0"/>
              <a:t>написать пасхальную </a:t>
            </a:r>
            <a:r>
              <a:rPr lang="ru-RU" sz="2000" b="1" dirty="0" err="1" smtClean="0"/>
              <a:t>писанку</a:t>
            </a:r>
            <a:r>
              <a:rPr lang="ru-RU" sz="2000" b="1" dirty="0" smtClean="0"/>
              <a:t>;</a:t>
            </a:r>
            <a:endParaRPr lang="ru-RU" sz="2000" b="1" dirty="0"/>
          </a:p>
          <a:p>
            <a:r>
              <a:rPr lang="ru-RU" sz="2000" b="1" dirty="0"/>
              <a:t>- </a:t>
            </a:r>
            <a:r>
              <a:rPr lang="ru-RU" sz="2000" b="1" dirty="0" smtClean="0"/>
              <a:t>освятить её </a:t>
            </a:r>
            <a:r>
              <a:rPr lang="ru-RU" sz="2000" b="1" dirty="0"/>
              <a:t>в субботний день в церкви и в праздник подарить близким;</a:t>
            </a:r>
          </a:p>
          <a:p>
            <a:r>
              <a:rPr lang="ru-RU" sz="2000" b="1" dirty="0"/>
              <a:t>- создать буклет.</a:t>
            </a:r>
          </a:p>
          <a:p>
            <a:endParaRPr lang="ru-RU" sz="2000" dirty="0"/>
          </a:p>
        </p:txBody>
      </p:sp>
      <p:pic>
        <p:nvPicPr>
          <p:cNvPr id="5" name="Picture 3" descr="C:\Documents and Settings\Администратор\Рабочий стол\Проект пасхальные яйца\Пасхальные картинки 2\i (4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4794261"/>
            <a:ext cx="2500330" cy="1569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Возникновение праздника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447800"/>
            <a:ext cx="8290778" cy="4800600"/>
          </a:xfrm>
        </p:spPr>
        <p:txBody>
          <a:bodyPr>
            <a:normAutofit/>
          </a:bodyPr>
          <a:lstStyle/>
          <a:p>
            <a:r>
              <a:rPr lang="ru-RU" sz="2000" b="1" dirty="0"/>
              <a:t>В далекой древности у славянских язычников Пасха  - это был праздник Весны, по преданию Великое Воскресение Иисуса Христа произошло именно в праздник Весны.</a:t>
            </a:r>
          </a:p>
          <a:p>
            <a:endParaRPr lang="ru-RU" sz="2000" dirty="0"/>
          </a:p>
        </p:txBody>
      </p:sp>
      <p:pic>
        <p:nvPicPr>
          <p:cNvPr id="20481" name="Picture 1" descr="C:\Documents and Settings\Администратор\Рабочий стол\Проект пасхальные яйца\Пасхальное видео\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2571744"/>
            <a:ext cx="2705104" cy="34360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О традициях праздника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447800"/>
            <a:ext cx="8290778" cy="4800600"/>
          </a:xfrm>
        </p:spPr>
        <p:txBody>
          <a:bodyPr>
            <a:normAutofit/>
          </a:bodyPr>
          <a:lstStyle/>
          <a:p>
            <a:r>
              <a:rPr lang="ru-RU" sz="2000" b="1" dirty="0"/>
              <a:t>В чистый четверг набирают воды и разводят краски. Варят яйца и пекут куличи, потому, что хлеб наш насущный – всему голова. Кулич украшали, сдабривали сдобой. Делали творожные пасхи – символ памяти по усопшим. Готовили сладости, нарядные одежды. </a:t>
            </a:r>
          </a:p>
          <a:p>
            <a:r>
              <a:rPr lang="ru-RU" sz="2000" b="1" dirty="0"/>
              <a:t>Чтобы  сияла сила пасхального яйца, его смазывали жиром (маслом). Клали венчиком вокруг кулича – для Бога, на блюдо с зерном – для людей, а  на проросшем овсе – для родителей. И три свечи горели в честь Отца и Сына и Духа Святого.</a:t>
            </a:r>
          </a:p>
          <a:p>
            <a:r>
              <a:rPr lang="ru-RU" sz="2000" b="1" dirty="0"/>
              <a:t>  Считалось, что освященное яйцо может потушить пожар, с его помощью искали пропавшую скотину. Им гладили по лицу, чтобы быть красивым и здоровым.</a:t>
            </a:r>
          </a:p>
          <a:p>
            <a:endParaRPr lang="ru-RU" sz="20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4857760"/>
            <a:ext cx="2286016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Администратор\Рабочий стол\Проект пасхальные яйца\1270128260982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5500702"/>
            <a:ext cx="1643074" cy="835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Традиционные пасхальные яйца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447800"/>
            <a:ext cx="8219340" cy="4800600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solidFill>
                  <a:srgbClr val="0070C0"/>
                </a:solidFill>
              </a:rPr>
              <a:t>КРАШЕНКИ </a:t>
            </a:r>
            <a:r>
              <a:rPr lang="ru-RU" sz="2000" b="1" dirty="0"/>
              <a:t>– самые простые и распространенные пасхальные яйца, в некоторых регионах России их называют ГАЛУНКИ. Каждый цвет имеет свой символ и своё значение. Считалось подарить красное яйцо – значит пожелать радость в жизни. Желтое – тепло, солнце, уют в доме. Зеленое яйцо - подарить любовь, весну в душе. Синие – пожелание мужества и храбрости. Коричневое разных оттенков – плодородие земли,  достаток, хороший урожай. Черные яйца клали на могилы умерших – в знак скорби, их не ели.</a:t>
            </a:r>
          </a:p>
          <a:p>
            <a:pPr algn="just"/>
            <a:r>
              <a:rPr lang="ru-RU" sz="2000" b="1" dirty="0" smtClean="0"/>
              <a:t>                                                             </a:t>
            </a:r>
          </a:p>
          <a:p>
            <a:pPr algn="just"/>
            <a:endParaRPr lang="ru-RU" sz="2000" b="1" dirty="0" smtClean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 smtClean="0"/>
          </a:p>
          <a:p>
            <a:pPr algn="just"/>
            <a:r>
              <a:rPr lang="ru-RU" sz="2000" b="1" dirty="0" smtClean="0"/>
              <a:t>Радость               Тепло                 Любовь        Мужество         Достаток</a:t>
            </a:r>
          </a:p>
          <a:p>
            <a:pPr algn="just">
              <a:buNone/>
            </a:pPr>
            <a:endParaRPr lang="ru-RU" sz="2000" b="1" dirty="0"/>
          </a:p>
        </p:txBody>
      </p:sp>
      <p:sp>
        <p:nvSpPr>
          <p:cNvPr id="5" name="Овал 4"/>
          <p:cNvSpPr/>
          <p:nvPr/>
        </p:nvSpPr>
        <p:spPr>
          <a:xfrm>
            <a:off x="1214414" y="4500570"/>
            <a:ext cx="914400" cy="112871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857488" y="4572008"/>
            <a:ext cx="914400" cy="105727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357686" y="4572008"/>
            <a:ext cx="914400" cy="105727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857884" y="4572008"/>
            <a:ext cx="914400" cy="112871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358082" y="4572008"/>
            <a:ext cx="914400" cy="112871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Т</a:t>
            </a:r>
            <a:r>
              <a:rPr lang="ru-RU" sz="3200" b="1" i="1" dirty="0" smtClean="0">
                <a:solidFill>
                  <a:srgbClr val="FF0000"/>
                </a:solidFill>
              </a:rPr>
              <a:t>радиционные пасхальные яйца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3222" y="1214422"/>
            <a:ext cx="8290778" cy="5105416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solidFill>
                  <a:srgbClr val="0070C0"/>
                </a:solidFill>
              </a:rPr>
              <a:t>ПИСАНКИ </a:t>
            </a:r>
            <a:r>
              <a:rPr lang="ru-RU" sz="2000" b="1" dirty="0"/>
              <a:t>(от слова расписать) – другой вид пасхальных яиц. Если рассмотреть </a:t>
            </a:r>
            <a:r>
              <a:rPr lang="ru-RU" sz="2000" b="1" dirty="0" err="1"/>
              <a:t>писанку</a:t>
            </a:r>
            <a:r>
              <a:rPr lang="ru-RU" sz="2000" b="1" dirty="0"/>
              <a:t>, можно прочесть целое послание с пожеланиями. Каждый рисунок, символ на </a:t>
            </a:r>
            <a:r>
              <a:rPr lang="ru-RU" sz="2000" b="1" dirty="0" err="1"/>
              <a:t>писанке</a:t>
            </a:r>
            <a:r>
              <a:rPr lang="ru-RU" sz="2000" b="1" dirty="0"/>
              <a:t> имеет свое значение, а если ещё, как говорят, освятить в церкви  - имеет магическую силу.</a:t>
            </a:r>
          </a:p>
          <a:p>
            <a:pPr algn="just"/>
            <a:r>
              <a:rPr lang="ru-RU" sz="2000" b="1" dirty="0"/>
              <a:t> Пишут пасхальный крест, украшают еловыми ветками – знак вечной памяти. Звезды – знак человеколюбия и нравственной чистоты. Мельница – чтобы урожай был хороший. Цветы – чтобы женихи вились вокруг девушки; красные цветы – знамение любви, признание в любви. Дубовые листья и ветки – символ здоровья и долголетия. Рыба – апостолы были рыбаками.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pPr>
              <a:buNone/>
            </a:pPr>
            <a:endParaRPr lang="ru-RU" sz="2000" b="1" dirty="0" smtClean="0"/>
          </a:p>
        </p:txBody>
      </p:sp>
      <p:sp>
        <p:nvSpPr>
          <p:cNvPr id="5" name="Овал 4"/>
          <p:cNvSpPr/>
          <p:nvPr/>
        </p:nvSpPr>
        <p:spPr>
          <a:xfrm>
            <a:off x="2786050" y="5000636"/>
            <a:ext cx="914400" cy="112871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357686" y="5000636"/>
            <a:ext cx="914400" cy="112871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857884" y="5000636"/>
            <a:ext cx="914400" cy="112871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285852" y="5000636"/>
            <a:ext cx="914400" cy="112871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429520" y="5000636"/>
            <a:ext cx="914400" cy="112871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олнце 18"/>
          <p:cNvSpPr/>
          <p:nvPr/>
        </p:nvSpPr>
        <p:spPr>
          <a:xfrm>
            <a:off x="1500166" y="5072074"/>
            <a:ext cx="500066" cy="55721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4-конечная звезда 20"/>
          <p:cNvSpPr/>
          <p:nvPr/>
        </p:nvSpPr>
        <p:spPr>
          <a:xfrm>
            <a:off x="1714480" y="5643578"/>
            <a:ext cx="285752" cy="271458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4-конечная звезда 21"/>
          <p:cNvSpPr/>
          <p:nvPr/>
        </p:nvSpPr>
        <p:spPr>
          <a:xfrm>
            <a:off x="1428728" y="5715016"/>
            <a:ext cx="285752" cy="271458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люс 22"/>
          <p:cNvSpPr/>
          <p:nvPr/>
        </p:nvSpPr>
        <p:spPr>
          <a:xfrm>
            <a:off x="2643174" y="4857760"/>
            <a:ext cx="1143008" cy="142876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7-конечная звезда 24"/>
          <p:cNvSpPr/>
          <p:nvPr/>
        </p:nvSpPr>
        <p:spPr>
          <a:xfrm>
            <a:off x="4714876" y="5572140"/>
            <a:ext cx="428628" cy="414334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7-конечная звезда 25"/>
          <p:cNvSpPr/>
          <p:nvPr/>
        </p:nvSpPr>
        <p:spPr>
          <a:xfrm>
            <a:off x="4643438" y="5072074"/>
            <a:ext cx="428628" cy="414334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7-конечная звезда 26"/>
          <p:cNvSpPr/>
          <p:nvPr/>
        </p:nvSpPr>
        <p:spPr>
          <a:xfrm>
            <a:off x="4357686" y="5357826"/>
            <a:ext cx="428628" cy="414334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>
            <a:off x="4500562" y="5500702"/>
            <a:ext cx="142876" cy="14287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узел 28"/>
          <p:cNvSpPr/>
          <p:nvPr/>
        </p:nvSpPr>
        <p:spPr>
          <a:xfrm>
            <a:off x="4786314" y="5214950"/>
            <a:ext cx="142876" cy="17144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>
            <a:off x="4857752" y="5715016"/>
            <a:ext cx="142876" cy="17144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Месяц 30"/>
          <p:cNvSpPr/>
          <p:nvPr/>
        </p:nvSpPr>
        <p:spPr>
          <a:xfrm rot="5400000">
            <a:off x="4932764" y="5354252"/>
            <a:ext cx="207165" cy="357189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Месяц 31"/>
          <p:cNvSpPr/>
          <p:nvPr/>
        </p:nvSpPr>
        <p:spPr>
          <a:xfrm>
            <a:off x="4643438" y="5715016"/>
            <a:ext cx="142876" cy="271458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Месяц 32"/>
          <p:cNvSpPr/>
          <p:nvPr/>
        </p:nvSpPr>
        <p:spPr>
          <a:xfrm>
            <a:off x="4500562" y="5143512"/>
            <a:ext cx="142876" cy="271458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/>
          <p:cNvSpPr/>
          <p:nvPr/>
        </p:nvSpPr>
        <p:spPr>
          <a:xfrm>
            <a:off x="3143240" y="5500702"/>
            <a:ext cx="142876" cy="14287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Молния 38"/>
          <p:cNvSpPr/>
          <p:nvPr/>
        </p:nvSpPr>
        <p:spPr>
          <a:xfrm rot="7581319">
            <a:off x="7646731" y="5426711"/>
            <a:ext cx="565707" cy="648048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Молния 39"/>
          <p:cNvSpPr/>
          <p:nvPr/>
        </p:nvSpPr>
        <p:spPr>
          <a:xfrm rot="18596555">
            <a:off x="7524311" y="5073254"/>
            <a:ext cx="596238" cy="712018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ятно 1 40"/>
          <p:cNvSpPr/>
          <p:nvPr/>
        </p:nvSpPr>
        <p:spPr>
          <a:xfrm>
            <a:off x="5857884" y="5429264"/>
            <a:ext cx="928694" cy="285752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ятно 1 41"/>
          <p:cNvSpPr/>
          <p:nvPr/>
        </p:nvSpPr>
        <p:spPr>
          <a:xfrm rot="5400000">
            <a:off x="5793167" y="5493981"/>
            <a:ext cx="1058128" cy="214314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6500826" y="5286388"/>
            <a:ext cx="142876" cy="14287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6000760" y="5286388"/>
            <a:ext cx="142876" cy="14287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6500826" y="5786454"/>
            <a:ext cx="142876" cy="14287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узел 48"/>
          <p:cNvSpPr/>
          <p:nvPr/>
        </p:nvSpPr>
        <p:spPr>
          <a:xfrm>
            <a:off x="6000760" y="5786454"/>
            <a:ext cx="142876" cy="14287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Блок-схема: узел 49"/>
          <p:cNvSpPr/>
          <p:nvPr/>
        </p:nvSpPr>
        <p:spPr>
          <a:xfrm>
            <a:off x="6215074" y="5000636"/>
            <a:ext cx="142876" cy="14287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6286512" y="5929330"/>
            <a:ext cx="142876" cy="14287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Традиционные пасхальные яйца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142984"/>
            <a:ext cx="8290778" cy="5105416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/>
              <a:t>Для </a:t>
            </a:r>
            <a:r>
              <a:rPr lang="ru-RU" sz="2000" b="1" dirty="0" smtClean="0">
                <a:solidFill>
                  <a:srgbClr val="0070C0"/>
                </a:solidFill>
              </a:rPr>
              <a:t>ДРАПАНКИ</a:t>
            </a:r>
            <a:r>
              <a:rPr lang="ru-RU" sz="2000" b="1" dirty="0"/>
              <a:t> лучше брать яйца коричневого оттенка. Скорлупа таких яиц прочнее, чем белых.</a:t>
            </a:r>
          </a:p>
          <a:p>
            <a:pPr algn="just"/>
            <a:r>
              <a:rPr lang="ru-RU" sz="2000" b="1" dirty="0"/>
              <a:t>Сначала яйца варят, затем красят в какой-нибудь цвет потемнее, потом сушат. Узор наносят на скорлупу острым предметом - ножом, шилом, ножницами, толстой иглой. Но прежде, чем выцарапать узор, его необходимо нанести на яйцо карандашом. Во время работы яйцо держат в левой руке, а острый предмет — в правой.</a:t>
            </a:r>
          </a:p>
          <a:p>
            <a:pPr algn="just"/>
            <a:r>
              <a:rPr lang="ru-RU" sz="2000" b="1" dirty="0"/>
              <a:t>Ажурный рисунок на </a:t>
            </a:r>
            <a:r>
              <a:rPr lang="ru-RU" sz="2000" b="1" dirty="0" err="1"/>
              <a:t>драпанке</a:t>
            </a:r>
            <a:r>
              <a:rPr lang="ru-RU" sz="2000" b="1" dirty="0"/>
              <a:t> хорошо смотрится на коричневой или другой темной краске.</a:t>
            </a:r>
          </a:p>
          <a:p>
            <a:pPr algn="just"/>
            <a:endParaRPr lang="ru-RU" sz="2000" b="1" dirty="0"/>
          </a:p>
        </p:txBody>
      </p:sp>
      <p:sp>
        <p:nvSpPr>
          <p:cNvPr id="6" name="Овал 5"/>
          <p:cNvSpPr/>
          <p:nvPr/>
        </p:nvSpPr>
        <p:spPr>
          <a:xfrm>
            <a:off x="1500166" y="4286256"/>
            <a:ext cx="914400" cy="1057276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071802" y="4286256"/>
            <a:ext cx="914400" cy="105727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572000" y="4286256"/>
            <a:ext cx="914400" cy="1057276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929322" y="4286256"/>
            <a:ext cx="914400" cy="105727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358082" y="4357694"/>
            <a:ext cx="914400" cy="1057276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ыноска с четырьмя стрелками 11"/>
          <p:cNvSpPr/>
          <p:nvPr/>
        </p:nvSpPr>
        <p:spPr>
          <a:xfrm>
            <a:off x="1571604" y="4357694"/>
            <a:ext cx="785818" cy="928694"/>
          </a:xfrm>
          <a:prstGeom prst="quadArrowCallout">
            <a:avLst>
              <a:gd name="adj1" fmla="val 18515"/>
              <a:gd name="adj2" fmla="val 18515"/>
              <a:gd name="adj3" fmla="val 0"/>
              <a:gd name="adj4" fmla="val 48123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1857356" y="4714884"/>
            <a:ext cx="214314" cy="242886"/>
          </a:xfrm>
          <a:prstGeom prst="flowChartConnector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3571868" y="4929198"/>
            <a:ext cx="285752" cy="271458"/>
          </a:xfrm>
          <a:prstGeom prst="star4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3143240" y="4857760"/>
            <a:ext cx="285752" cy="271458"/>
          </a:xfrm>
          <a:prstGeom prst="star4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4-конечная звезда 15"/>
          <p:cNvSpPr/>
          <p:nvPr/>
        </p:nvSpPr>
        <p:spPr>
          <a:xfrm>
            <a:off x="3571868" y="4429132"/>
            <a:ext cx="285752" cy="271458"/>
          </a:xfrm>
          <a:prstGeom prst="star4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конечная звезда 16"/>
          <p:cNvSpPr/>
          <p:nvPr/>
        </p:nvSpPr>
        <p:spPr>
          <a:xfrm>
            <a:off x="3214678" y="4429132"/>
            <a:ext cx="285752" cy="271458"/>
          </a:xfrm>
          <a:prstGeom prst="star4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конечная звезда 17"/>
          <p:cNvSpPr/>
          <p:nvPr/>
        </p:nvSpPr>
        <p:spPr>
          <a:xfrm>
            <a:off x="3357554" y="4643446"/>
            <a:ext cx="357190" cy="357190"/>
          </a:xfrm>
          <a:prstGeom prst="star4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3786182" y="4786322"/>
            <a:ext cx="142876" cy="142876"/>
          </a:xfrm>
          <a:prstGeom prst="flowChartConnec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3357554" y="5214950"/>
            <a:ext cx="142876" cy="100010"/>
          </a:xfrm>
          <a:prstGeom prst="flowChartConnec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3071802" y="4643446"/>
            <a:ext cx="142876" cy="171448"/>
          </a:xfrm>
          <a:prstGeom prst="flowChartConnec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>
            <a:stCxn id="8" idx="1"/>
            <a:endCxn id="8" idx="7"/>
          </p:cNvCxnSpPr>
          <p:nvPr/>
        </p:nvCxnSpPr>
        <p:spPr>
          <a:xfrm rot="5400000" flipH="1" flipV="1">
            <a:off x="5029200" y="4117801"/>
            <a:ext cx="1588" cy="64657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8" idx="3"/>
            <a:endCxn id="8" idx="5"/>
          </p:cNvCxnSpPr>
          <p:nvPr/>
        </p:nvCxnSpPr>
        <p:spPr>
          <a:xfrm rot="16200000" flipH="1">
            <a:off x="5029200" y="4865409"/>
            <a:ext cx="1588" cy="64657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8" idx="2"/>
            <a:endCxn id="8" idx="6"/>
          </p:cNvCxnSpPr>
          <p:nvPr/>
        </p:nvCxnSpPr>
        <p:spPr>
          <a:xfrm rot="10800000" flipH="1">
            <a:off x="4572000" y="4814894"/>
            <a:ext cx="914400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Месяц 29"/>
          <p:cNvSpPr/>
          <p:nvPr/>
        </p:nvSpPr>
        <p:spPr>
          <a:xfrm>
            <a:off x="5214942" y="4929198"/>
            <a:ext cx="214314" cy="200020"/>
          </a:xfrm>
          <a:prstGeom prst="mo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Месяц 30"/>
          <p:cNvSpPr/>
          <p:nvPr/>
        </p:nvSpPr>
        <p:spPr>
          <a:xfrm>
            <a:off x="4929190" y="4929198"/>
            <a:ext cx="214314" cy="200020"/>
          </a:xfrm>
          <a:prstGeom prst="mo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Месяц 31"/>
          <p:cNvSpPr/>
          <p:nvPr/>
        </p:nvSpPr>
        <p:spPr>
          <a:xfrm>
            <a:off x="4643438" y="4572008"/>
            <a:ext cx="214314" cy="200020"/>
          </a:xfrm>
          <a:prstGeom prst="mo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Месяц 32"/>
          <p:cNvSpPr/>
          <p:nvPr/>
        </p:nvSpPr>
        <p:spPr>
          <a:xfrm>
            <a:off x="4929190" y="4572008"/>
            <a:ext cx="214314" cy="200020"/>
          </a:xfrm>
          <a:prstGeom prst="mo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Месяц 33"/>
          <p:cNvSpPr/>
          <p:nvPr/>
        </p:nvSpPr>
        <p:spPr>
          <a:xfrm>
            <a:off x="5214942" y="4572008"/>
            <a:ext cx="214314" cy="200020"/>
          </a:xfrm>
          <a:prstGeom prst="mo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Месяц 34"/>
          <p:cNvSpPr/>
          <p:nvPr/>
        </p:nvSpPr>
        <p:spPr>
          <a:xfrm flipV="1">
            <a:off x="4643438" y="4929198"/>
            <a:ext cx="266704" cy="161924"/>
          </a:xfrm>
          <a:prstGeom prst="mo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>
            <a:stCxn id="9" idx="1"/>
            <a:endCxn id="9" idx="7"/>
          </p:cNvCxnSpPr>
          <p:nvPr/>
        </p:nvCxnSpPr>
        <p:spPr>
          <a:xfrm rot="5400000" flipH="1" flipV="1">
            <a:off x="6386522" y="4117801"/>
            <a:ext cx="1588" cy="64657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9" idx="2"/>
            <a:endCxn id="9" idx="6"/>
          </p:cNvCxnSpPr>
          <p:nvPr/>
        </p:nvCxnSpPr>
        <p:spPr>
          <a:xfrm rot="10800000" flipH="1">
            <a:off x="5929322" y="4814894"/>
            <a:ext cx="914400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9" idx="3"/>
          </p:cNvCxnSpPr>
          <p:nvPr/>
        </p:nvCxnSpPr>
        <p:spPr>
          <a:xfrm rot="5400000" flipH="1" flipV="1">
            <a:off x="6402312" y="4804432"/>
            <a:ext cx="45186" cy="72334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stCxn id="9" idx="0"/>
            <a:endCxn id="9" idx="4"/>
          </p:cNvCxnSpPr>
          <p:nvPr/>
        </p:nvCxnSpPr>
        <p:spPr>
          <a:xfrm rot="16200000" flipH="1">
            <a:off x="5857884" y="4814894"/>
            <a:ext cx="1057276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>
            <a:stCxn id="9" idx="1"/>
          </p:cNvCxnSpPr>
          <p:nvPr/>
        </p:nvCxnSpPr>
        <p:spPr>
          <a:xfrm rot="16200000" flipH="1">
            <a:off x="6252289" y="4252034"/>
            <a:ext cx="416670" cy="79478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endCxn id="9" idx="3"/>
          </p:cNvCxnSpPr>
          <p:nvPr/>
        </p:nvCxnSpPr>
        <p:spPr>
          <a:xfrm rot="5400000">
            <a:off x="6009404" y="4482962"/>
            <a:ext cx="759566" cy="65190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>
            <a:stCxn id="9" idx="1"/>
            <a:endCxn id="9" idx="5"/>
          </p:cNvCxnSpPr>
          <p:nvPr/>
        </p:nvCxnSpPr>
        <p:spPr>
          <a:xfrm rot="16200000" flipH="1">
            <a:off x="6012718" y="4491605"/>
            <a:ext cx="747608" cy="64657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endCxn id="9" idx="2"/>
          </p:cNvCxnSpPr>
          <p:nvPr/>
        </p:nvCxnSpPr>
        <p:spPr>
          <a:xfrm rot="10800000" flipV="1">
            <a:off x="5929322" y="4357694"/>
            <a:ext cx="785818" cy="4572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>
            <a:stCxn id="9" idx="3"/>
          </p:cNvCxnSpPr>
          <p:nvPr/>
        </p:nvCxnSpPr>
        <p:spPr>
          <a:xfrm rot="5400000" flipH="1" flipV="1">
            <a:off x="6295155" y="4625837"/>
            <a:ext cx="330938" cy="7947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endCxn id="9" idx="2"/>
          </p:cNvCxnSpPr>
          <p:nvPr/>
        </p:nvCxnSpPr>
        <p:spPr>
          <a:xfrm rot="10800000">
            <a:off x="5929322" y="4814894"/>
            <a:ext cx="857256" cy="40005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3" name="Минус 62"/>
          <p:cNvSpPr/>
          <p:nvPr/>
        </p:nvSpPr>
        <p:spPr>
          <a:xfrm>
            <a:off x="7358082" y="4643446"/>
            <a:ext cx="928694" cy="142876"/>
          </a:xfrm>
          <a:prstGeom prst="mathMin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Минус 63"/>
          <p:cNvSpPr/>
          <p:nvPr/>
        </p:nvSpPr>
        <p:spPr>
          <a:xfrm>
            <a:off x="7429520" y="5072074"/>
            <a:ext cx="857256" cy="45719"/>
          </a:xfrm>
          <a:prstGeom prst="mathMin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Минус 64"/>
          <p:cNvSpPr/>
          <p:nvPr/>
        </p:nvSpPr>
        <p:spPr>
          <a:xfrm>
            <a:off x="7786710" y="4357694"/>
            <a:ext cx="71438" cy="1143008"/>
          </a:xfrm>
          <a:prstGeom prst="mathMin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Нашивка 65"/>
          <p:cNvSpPr/>
          <p:nvPr/>
        </p:nvSpPr>
        <p:spPr>
          <a:xfrm rot="5400000">
            <a:off x="7750991" y="4393413"/>
            <a:ext cx="142876" cy="357190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7" name="Нашивка 66"/>
          <p:cNvSpPr/>
          <p:nvPr/>
        </p:nvSpPr>
        <p:spPr>
          <a:xfrm rot="16200000">
            <a:off x="7722989" y="5135795"/>
            <a:ext cx="198880" cy="214314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8" name="Овал 67"/>
          <p:cNvSpPr/>
          <p:nvPr/>
        </p:nvSpPr>
        <p:spPr>
          <a:xfrm>
            <a:off x="7500958" y="4786322"/>
            <a:ext cx="214314" cy="20002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7929586" y="4786322"/>
            <a:ext cx="214314" cy="20002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Традиционные пасхальные яйца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err="1"/>
              <a:t>Крапанки</a:t>
            </a:r>
            <a:r>
              <a:rPr lang="ru-RU" sz="2000" dirty="0"/>
              <a:t> — от украинского слова «крапать», то есть покрывать каплями.</a:t>
            </a:r>
          </a:p>
          <a:p>
            <a:r>
              <a:rPr lang="ru-RU" sz="2000" dirty="0"/>
              <a:t>Сначала яйцо красят одним цветом, затем, когда оно высохнет и остынет, на него наносят капли горячего воска. Как только воск остынет, яйцо кладут в раствор другого цвета. После высыхания краски яйцо опускают в горячую воду. Воск тает, и выходит очень забавное яйцо. Воск можно и аккуратно соскоблить.</a:t>
            </a:r>
          </a:p>
          <a:p>
            <a:endParaRPr lang="ru-RU" sz="2000" dirty="0"/>
          </a:p>
        </p:txBody>
      </p:sp>
      <p:sp>
        <p:nvSpPr>
          <p:cNvPr id="4" name="Овал 3"/>
          <p:cNvSpPr/>
          <p:nvPr/>
        </p:nvSpPr>
        <p:spPr>
          <a:xfrm>
            <a:off x="4857752" y="4357694"/>
            <a:ext cx="914400" cy="105727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357554" y="4429132"/>
            <a:ext cx="914400" cy="1057276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857356" y="4357694"/>
            <a:ext cx="914400" cy="1057276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286512" y="4357694"/>
            <a:ext cx="914400" cy="1057276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715272" y="4357694"/>
            <a:ext cx="914400" cy="1057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лако 8"/>
          <p:cNvSpPr/>
          <p:nvPr/>
        </p:nvSpPr>
        <p:spPr>
          <a:xfrm>
            <a:off x="2071670" y="5072074"/>
            <a:ext cx="285752" cy="271458"/>
          </a:xfrm>
          <a:prstGeom prst="cloud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лако 9"/>
          <p:cNvSpPr/>
          <p:nvPr/>
        </p:nvSpPr>
        <p:spPr>
          <a:xfrm>
            <a:off x="2428860" y="4786322"/>
            <a:ext cx="285752" cy="271458"/>
          </a:xfrm>
          <a:prstGeom prst="cloud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лако 10"/>
          <p:cNvSpPr/>
          <p:nvPr/>
        </p:nvSpPr>
        <p:spPr>
          <a:xfrm>
            <a:off x="2071670" y="4429132"/>
            <a:ext cx="285752" cy="271458"/>
          </a:xfrm>
          <a:prstGeom prst="cloud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лако 11"/>
          <p:cNvSpPr/>
          <p:nvPr/>
        </p:nvSpPr>
        <p:spPr>
          <a:xfrm>
            <a:off x="3857620" y="5143512"/>
            <a:ext cx="214314" cy="28575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лако 12"/>
          <p:cNvSpPr/>
          <p:nvPr/>
        </p:nvSpPr>
        <p:spPr>
          <a:xfrm>
            <a:off x="3428992" y="5072074"/>
            <a:ext cx="214314" cy="28575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блако 13"/>
          <p:cNvSpPr/>
          <p:nvPr/>
        </p:nvSpPr>
        <p:spPr>
          <a:xfrm>
            <a:off x="3786182" y="4857760"/>
            <a:ext cx="214314" cy="285752"/>
          </a:xfrm>
          <a:prstGeom prst="cloud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блако 14"/>
          <p:cNvSpPr/>
          <p:nvPr/>
        </p:nvSpPr>
        <p:spPr>
          <a:xfrm>
            <a:off x="3500430" y="4643446"/>
            <a:ext cx="214314" cy="285752"/>
          </a:xfrm>
          <a:prstGeom prst="cloud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блако 15"/>
          <p:cNvSpPr/>
          <p:nvPr/>
        </p:nvSpPr>
        <p:spPr>
          <a:xfrm>
            <a:off x="3786182" y="4500570"/>
            <a:ext cx="214314" cy="285752"/>
          </a:xfrm>
          <a:prstGeom prst="cloud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357422" y="5072074"/>
            <a:ext cx="214314" cy="20002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428860" y="4500570"/>
            <a:ext cx="214314" cy="20002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928794" y="4714884"/>
            <a:ext cx="214314" cy="20002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072066" y="4929198"/>
            <a:ext cx="214314" cy="20002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286380" y="5072074"/>
            <a:ext cx="214314" cy="20002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357818" y="4643446"/>
            <a:ext cx="214314" cy="20002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000628" y="4643446"/>
            <a:ext cx="214314" cy="20002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072066" y="5214950"/>
            <a:ext cx="142876" cy="128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5143504" y="4429132"/>
            <a:ext cx="142876" cy="128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5500694" y="4929198"/>
            <a:ext cx="142876" cy="128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715140" y="4643446"/>
            <a:ext cx="142876" cy="12858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500826" y="4714884"/>
            <a:ext cx="142876" cy="12858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6429388" y="4929198"/>
            <a:ext cx="142876" cy="12858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6858016" y="5072074"/>
            <a:ext cx="142876" cy="12858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6643702" y="5214950"/>
            <a:ext cx="142876" cy="12858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6500826" y="4500570"/>
            <a:ext cx="142876" cy="12858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6786578" y="4786322"/>
            <a:ext cx="142876" cy="12858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6643702" y="5072074"/>
            <a:ext cx="142876" cy="12858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7000892" y="4857760"/>
            <a:ext cx="142876" cy="12858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929454" y="4572008"/>
            <a:ext cx="142876" cy="12858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429388" y="5143512"/>
            <a:ext cx="142876" cy="12858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6715140" y="4429132"/>
            <a:ext cx="142876" cy="12858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ятно 1 40"/>
          <p:cNvSpPr/>
          <p:nvPr/>
        </p:nvSpPr>
        <p:spPr>
          <a:xfrm>
            <a:off x="8215338" y="5000636"/>
            <a:ext cx="285752" cy="342896"/>
          </a:xfrm>
          <a:prstGeom prst="irregularSeal1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ятно 1 42"/>
          <p:cNvSpPr/>
          <p:nvPr/>
        </p:nvSpPr>
        <p:spPr>
          <a:xfrm>
            <a:off x="8215338" y="4572008"/>
            <a:ext cx="276228" cy="352420"/>
          </a:xfrm>
          <a:prstGeom prst="irregularSeal1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ятно 1 43"/>
          <p:cNvSpPr/>
          <p:nvPr/>
        </p:nvSpPr>
        <p:spPr>
          <a:xfrm>
            <a:off x="7858148" y="4929198"/>
            <a:ext cx="338142" cy="219068"/>
          </a:xfrm>
          <a:prstGeom prst="irregularSeal1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ятно 1 44"/>
          <p:cNvSpPr/>
          <p:nvPr/>
        </p:nvSpPr>
        <p:spPr>
          <a:xfrm>
            <a:off x="7786710" y="4643446"/>
            <a:ext cx="285752" cy="200020"/>
          </a:xfrm>
          <a:prstGeom prst="irregularSeal1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8143900" y="4500570"/>
            <a:ext cx="142876" cy="14287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8001024" y="5214950"/>
            <a:ext cx="142876" cy="14287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7929586" y="4500570"/>
            <a:ext cx="142876" cy="14287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436</TotalTime>
  <Words>926</Words>
  <Application>Microsoft Office PowerPoint</Application>
  <PresentationFormat>Экран (4:3)</PresentationFormat>
  <Paragraphs>93</Paragraphs>
  <Slides>22</Slides>
  <Notes>0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Солнцестояние</vt:lpstr>
      <vt:lpstr>Пакет</vt:lpstr>
      <vt:lpstr>Воскресни, праздник!</vt:lpstr>
      <vt:lpstr>Обоснование проекта</vt:lpstr>
      <vt:lpstr>Определение конкретной проблемы и формулировка задач</vt:lpstr>
      <vt:lpstr>Возникновение праздника</vt:lpstr>
      <vt:lpstr>О традициях праздника</vt:lpstr>
      <vt:lpstr>Традиционные пасхальные яйца</vt:lpstr>
      <vt:lpstr>Традиционные пасхальные яйца</vt:lpstr>
      <vt:lpstr>Традиционные пасхальные яйца</vt:lpstr>
      <vt:lpstr>Традиционные пасхальные яйца</vt:lpstr>
      <vt:lpstr>Нетрадиционные варианты декорирования пасхальных яиц</vt:lpstr>
      <vt:lpstr>Мой выбор</vt:lpstr>
      <vt:lpstr>Выбор инструментов и материалов</vt:lpstr>
      <vt:lpstr>Правила техники безопасности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Слайд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Воскресни, праздник!</dc:title>
  <dc:creator>user</dc:creator>
  <cp:lastModifiedBy>ИЗО</cp:lastModifiedBy>
  <cp:revision>51</cp:revision>
  <dcterms:created xsi:type="dcterms:W3CDTF">2013-03-14T13:51:23Z</dcterms:created>
  <dcterms:modified xsi:type="dcterms:W3CDTF">2015-03-31T07:24:13Z</dcterms:modified>
</cp:coreProperties>
</file>