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90" r:id="rId16"/>
    <p:sldId id="289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79" r:id="rId26"/>
    <p:sldId id="280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3987-900B-4C3A-83FC-F98944E7AEF1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4E713-79A3-44B6-99D6-9753CFABBA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3987-900B-4C3A-83FC-F98944E7AEF1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E713-79A3-44B6-99D6-9753CFABB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3987-900B-4C3A-83FC-F98944E7AEF1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E713-79A3-44B6-99D6-9753CFABB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893987-900B-4C3A-83FC-F98944E7AEF1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4E713-79A3-44B6-99D6-9753CFABBA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3987-900B-4C3A-83FC-F98944E7AEF1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E713-79A3-44B6-99D6-9753CFABBA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3987-900B-4C3A-83FC-F98944E7AEF1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E713-79A3-44B6-99D6-9753CFABBA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E713-79A3-44B6-99D6-9753CFABBA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3987-900B-4C3A-83FC-F98944E7AEF1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3987-900B-4C3A-83FC-F98944E7AEF1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E713-79A3-44B6-99D6-9753CFABBA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3987-900B-4C3A-83FC-F98944E7AEF1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E713-79A3-44B6-99D6-9753CFABBA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893987-900B-4C3A-83FC-F98944E7AEF1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4E713-79A3-44B6-99D6-9753CFABBA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3987-900B-4C3A-83FC-F98944E7AEF1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4E713-79A3-44B6-99D6-9753CFABBA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893987-900B-4C3A-83FC-F98944E7AEF1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4E713-79A3-44B6-99D6-9753CFABBA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ircl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5.jpeg"/><Relationship Id="rId7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2.jpeg"/><Relationship Id="rId4" Type="http://schemas.openxmlformats.org/officeDocument/2006/relationships/image" Target="../media/image21.jpe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857628"/>
            <a:ext cx="7058052" cy="1752600"/>
          </a:xfrm>
        </p:spPr>
        <p:txBody>
          <a:bodyPr>
            <a:noAutofit/>
          </a:bodyPr>
          <a:lstStyle/>
          <a:p>
            <a:pPr algn="r"/>
            <a:r>
              <a:rPr lang="ru-RU" sz="1800" dirty="0" smtClean="0">
                <a:solidFill>
                  <a:srgbClr val="002060"/>
                </a:solidFill>
              </a:rPr>
              <a:t>Разработал ученик </a:t>
            </a:r>
            <a:r>
              <a:rPr lang="ru-RU" sz="1800" dirty="0" smtClean="0">
                <a:solidFill>
                  <a:srgbClr val="002060"/>
                </a:solidFill>
              </a:rPr>
              <a:t>9 </a:t>
            </a:r>
            <a:r>
              <a:rPr lang="ru-RU" sz="1800" dirty="0" smtClean="0">
                <a:solidFill>
                  <a:srgbClr val="002060"/>
                </a:solidFill>
              </a:rPr>
              <a:t>А класса</a:t>
            </a:r>
          </a:p>
          <a:p>
            <a:pPr algn="r"/>
            <a:r>
              <a:rPr lang="ru-RU" sz="1800" dirty="0" smtClean="0">
                <a:solidFill>
                  <a:srgbClr val="002060"/>
                </a:solidFill>
              </a:rPr>
              <a:t>    МБОУ СОШ № 17</a:t>
            </a:r>
          </a:p>
          <a:p>
            <a:pPr algn="r"/>
            <a:r>
              <a:rPr lang="ru-RU" sz="1800" b="1" dirty="0" smtClean="0">
                <a:solidFill>
                  <a:srgbClr val="002060"/>
                </a:solidFill>
              </a:rPr>
              <a:t>                                                                  Левченко Владимир</a:t>
            </a:r>
            <a:endParaRPr lang="ru-RU" sz="1800" dirty="0" smtClean="0">
              <a:solidFill>
                <a:srgbClr val="002060"/>
              </a:solidFill>
            </a:endParaRPr>
          </a:p>
          <a:p>
            <a:pPr algn="r"/>
            <a:r>
              <a:rPr lang="ru-RU" sz="1800" dirty="0" smtClean="0">
                <a:solidFill>
                  <a:srgbClr val="002060"/>
                </a:solidFill>
              </a:rPr>
              <a:t>                                                                            Руководитель учитель ИЗО </a:t>
            </a:r>
          </a:p>
          <a:p>
            <a:pPr algn="r"/>
            <a:r>
              <a:rPr lang="ru-RU" sz="1800" dirty="0" smtClean="0">
                <a:solidFill>
                  <a:srgbClr val="002060"/>
                </a:solidFill>
              </a:rPr>
              <a:t>                                                              МБОУ СОШ № 17</a:t>
            </a:r>
          </a:p>
          <a:p>
            <a:pPr algn="r"/>
            <a:r>
              <a:rPr lang="ru-RU" sz="1800" b="1" dirty="0" smtClean="0">
                <a:solidFill>
                  <a:srgbClr val="002060"/>
                </a:solidFill>
              </a:rPr>
              <a:t>                                                          Бондарева С.А.</a:t>
            </a:r>
            <a:endParaRPr lang="ru-RU" sz="1800" dirty="0" smtClean="0">
              <a:solidFill>
                <a:srgbClr val="002060"/>
              </a:solidFill>
            </a:endParaRPr>
          </a:p>
          <a:p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428605"/>
            <a:ext cx="6143668" cy="185738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Творческий проект «МЫ  - СЛАВЯНЕ»</a:t>
            </a: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«Славянский щит»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 descr="ЩИТ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569" y="2316229"/>
            <a:ext cx="3500462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142984"/>
            <a:ext cx="8543956" cy="4857752"/>
          </a:xfrm>
        </p:spPr>
        <p:txBody>
          <a:bodyPr/>
          <a:lstStyle/>
          <a:p>
            <a:r>
              <a:rPr lang="ru-RU" dirty="0" smtClean="0"/>
              <a:t>Эта техника выполнения произведений декоративно – прикладного творчества, при котором произведения создают из тонкого листового металла, пользуясь специальными инструментами – чеканами.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ЧЕКАНКА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:\Documents and Settings\Администратор\Рабочий стол\Проект Щиты\все о щитах 2\картинки 2\i (4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928934"/>
            <a:ext cx="2857520" cy="2962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Администратор\Рабочий стол\Проект Щиты\все о щитах 2\картинки про щиты\i (36)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1285860"/>
            <a:ext cx="1785950" cy="15001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715404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Я выбрал для своего творческого проекта изготовление макета - </a:t>
            </a:r>
            <a:r>
              <a:rPr lang="ru-RU" sz="2400" b="1" dirty="0" smtClean="0">
                <a:solidFill>
                  <a:srgbClr val="FF0000"/>
                </a:solidFill>
              </a:rPr>
              <a:t>славянский щит круглой формы с элементами чеканки символов ВАЛЬКИРИИ и оберега.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:\Documents and Settings\Администратор\Рабочий стол\Проект Щиты\все о щитах 2\картинки 2\i (25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000372"/>
            <a:ext cx="1785950" cy="1758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Символы воды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5000636"/>
            <a:ext cx="1785950" cy="12699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500034" y="1571612"/>
            <a:ext cx="5500726" cy="1285884"/>
          </a:xfrm>
          <a:prstGeom prst="wedgeRoundRectCallout">
            <a:avLst>
              <a:gd name="adj1" fmla="val 63044"/>
              <a:gd name="adj2" fmla="val 15240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Данные раскопок позволили установить, что древнейшие круглые щиты были плоскими. </a:t>
            </a:r>
            <a:endParaRPr lang="ru-RU" sz="2400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357158" y="3000372"/>
            <a:ext cx="5786478" cy="1857388"/>
          </a:xfrm>
          <a:prstGeom prst="wedgeRoundRectCallout">
            <a:avLst>
              <a:gd name="adj1" fmla="val 58610"/>
              <a:gd name="adj2" fmla="val -22064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ВАЛЬКИРИЯ – славянский религиозный символ – древний оберег, охраняющий Мудрость, Справедливость, Благородство и Честь. Валькирия особо почитаема у воинов, защищающих Родную землю, свой Древний Род и Веру.</a:t>
            </a:r>
            <a:endParaRPr lang="ru-RU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357158" y="5000612"/>
            <a:ext cx="6143668" cy="1857388"/>
          </a:xfrm>
          <a:prstGeom prst="wedgeRoundRectCallout">
            <a:avLst>
              <a:gd name="adj1" fmla="val 57995"/>
              <a:gd name="adj2" fmla="val -20027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Славяне-язычники общались с миром на языке оберегов – предметов, украшений, узоров, которые люди носили с собой и защищали ими свое жилище. 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Администратор\Рабочий стол\Проект Щиты\все о щитах 2\инструменты щит\i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143116"/>
            <a:ext cx="1828800" cy="1428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МАТЕРИАЛЫ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:\Documents and Settings\Администратор\Рабочий стол\Проект Щиты\все о щитах 2\инструменты щит\i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3214686"/>
            <a:ext cx="1435100" cy="1435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C:\Documents and Settings\Администратор\Рабочий стол\Проект Щиты\все о щитах 2\инструменты щит\i (1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5143512"/>
            <a:ext cx="1701800" cy="12820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C:\Documents and Settings\Администратор\Рабочий стол\Проект Щиты\i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1214422"/>
            <a:ext cx="1609726" cy="1468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C:\Documents and Settings\Администратор\Рабочий стол\Проект Щиты\все о щитах 2\инструменты щит\i (18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4071942"/>
            <a:ext cx="1571636" cy="15716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428596" y="2285992"/>
            <a:ext cx="2286016" cy="928694"/>
          </a:xfrm>
          <a:prstGeom prst="wedgeRoundRectCallout">
            <a:avLst>
              <a:gd name="adj1" fmla="val 121293"/>
              <a:gd name="adj2" fmla="val -21847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Деревянная вгонка</a:t>
            </a:r>
            <a:endParaRPr lang="ru-RU" sz="2400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428596" y="3429000"/>
            <a:ext cx="2214578" cy="612648"/>
          </a:xfrm>
          <a:prstGeom prst="wedgeRoundRectCallout">
            <a:avLst>
              <a:gd name="adj1" fmla="val 210013"/>
              <a:gd name="adj2" fmla="val 28797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Кожа </a:t>
            </a:r>
            <a:endParaRPr lang="ru-RU" sz="2400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500034" y="5429264"/>
            <a:ext cx="2143140" cy="714380"/>
          </a:xfrm>
          <a:prstGeom prst="wedgeRoundRectCallout">
            <a:avLst>
              <a:gd name="adj1" fmla="val 208103"/>
              <a:gd name="adj2" fmla="val 28050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Фольга</a:t>
            </a:r>
            <a:endParaRPr lang="ru-RU" sz="2400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428596" y="4357694"/>
            <a:ext cx="2143140" cy="714380"/>
          </a:xfrm>
          <a:prstGeom prst="wedgeRoundRectCallout">
            <a:avLst>
              <a:gd name="adj1" fmla="val 129208"/>
              <a:gd name="adj2" fmla="val 21561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Краска</a:t>
            </a:r>
            <a:endParaRPr lang="ru-RU" sz="2400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428596" y="1214422"/>
            <a:ext cx="2286016" cy="785818"/>
          </a:xfrm>
          <a:prstGeom prst="wedgeRoundRectCallout">
            <a:avLst>
              <a:gd name="adj1" fmla="val 206907"/>
              <a:gd name="adj2" fmla="val 23529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Декоративные гвозди</a:t>
            </a:r>
            <a:endParaRPr lang="ru-RU" sz="24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Администратор\Рабочий стол\Проект Щиты\все о щитах 2\инструменты щит\i (3)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714620"/>
            <a:ext cx="1724025" cy="1428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ИНСТРУМЕНТЫ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:\Documents and Settings\Администратор\Рабочий стол\Проект Щиты\все о щитах 2\инструменты щит\i (6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857232"/>
            <a:ext cx="1643074" cy="1435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C:\Documents and Settings\Администратор\Рабочий стол\Проект Щиты\все о щитах 2\инструменты щит\i (14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571876"/>
            <a:ext cx="1500198" cy="12858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C:\Documents and Settings\Администратор\Рабочий стол\Проект Щиты\все о щитах 2\инструменты щит\i (16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5286388"/>
            <a:ext cx="1500198" cy="12858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C:\Documents and Settings\Администратор\Рабочий стол\Проект Щиты\все о щитах 2\инструменты щит\i (19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1714488"/>
            <a:ext cx="1427164" cy="12858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C:\Documents and Settings\Администратор\Рабочий стол\Проект Щиты\все о щитах 2\инструменты щит\i (10)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4643446"/>
            <a:ext cx="1857388" cy="14287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5572132" y="3714752"/>
            <a:ext cx="2928958" cy="785818"/>
          </a:xfrm>
          <a:prstGeom prst="wedgeRoundRectCallout">
            <a:avLst>
              <a:gd name="adj1" fmla="val -100095"/>
              <a:gd name="adj2" fmla="val 17542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Авторучка</a:t>
            </a:r>
            <a:endParaRPr lang="ru-RU" sz="2400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5500694" y="1142984"/>
            <a:ext cx="2928958" cy="785818"/>
          </a:xfrm>
          <a:prstGeom prst="wedgeRoundRectCallout">
            <a:avLst>
              <a:gd name="adj1" fmla="val -139794"/>
              <a:gd name="adj2" fmla="val -19390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Лобзик</a:t>
            </a:r>
            <a:endParaRPr lang="ru-RU" sz="2400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5572132" y="4572008"/>
            <a:ext cx="2928958" cy="755524"/>
          </a:xfrm>
          <a:prstGeom prst="wedgeRoundRectCallout">
            <a:avLst>
              <a:gd name="adj1" fmla="val -164587"/>
              <a:gd name="adj2" fmla="val 14983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Молоток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5500694" y="2000240"/>
            <a:ext cx="2928958" cy="785818"/>
          </a:xfrm>
          <a:prstGeom prst="wedgeRoundRectCallout">
            <a:avLst>
              <a:gd name="adj1" fmla="val -108231"/>
              <a:gd name="adj2" fmla="val -18529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Кисть или губка</a:t>
            </a:r>
            <a:endParaRPr lang="ru-RU" sz="2400" dirty="0"/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5572132" y="5429264"/>
            <a:ext cx="2928958" cy="857256"/>
          </a:xfrm>
          <a:prstGeom prst="wedgeRoundRectCallout">
            <a:avLst>
              <a:gd name="adj1" fmla="val -93809"/>
              <a:gd name="adj2" fmla="val -23521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Карандаш с резинкой</a:t>
            </a:r>
            <a:endParaRPr lang="ru-RU" sz="2400" dirty="0"/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5572132" y="2857496"/>
            <a:ext cx="2857520" cy="785818"/>
          </a:xfrm>
          <a:prstGeom prst="wedgeRoundRectCallout">
            <a:avLst>
              <a:gd name="adj1" fmla="val -137270"/>
              <a:gd name="adj2" fmla="val 17825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Степлер</a:t>
            </a:r>
            <a:endParaRPr lang="ru-RU" sz="24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Администратор\Рабочий стол\Проект Щиты\i (3)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115267">
            <a:off x="3500430" y="4429132"/>
            <a:ext cx="2000264" cy="19288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ПРИСПОСОБЛЕНИЯ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:\Documents and Settings\Администратор\Рабочий стол\Проект Щиты\i (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67700">
            <a:off x="484599" y="1639391"/>
            <a:ext cx="2146300" cy="1435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C:\Documents and Settings\Администратор\Рабочий стол\Проект Щиты\i (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2857496"/>
            <a:ext cx="1935166" cy="1714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3500430" y="1428736"/>
            <a:ext cx="2357454" cy="857256"/>
          </a:xfrm>
          <a:prstGeom prst="wedgeRoundRectCallout">
            <a:avLst>
              <a:gd name="adj1" fmla="val -85896"/>
              <a:gd name="adj2" fmla="val 28092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Ватные палочки</a:t>
            </a:r>
            <a:endParaRPr lang="ru-RU" sz="2400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214942" y="2928934"/>
            <a:ext cx="2057408" cy="857256"/>
          </a:xfrm>
          <a:prstGeom prst="wedgeRoundRectCallout">
            <a:avLst>
              <a:gd name="adj1" fmla="val -109005"/>
              <a:gd name="adj2" fmla="val 22931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Лак для волос</a:t>
            </a:r>
            <a:endParaRPr lang="ru-RU" sz="2400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500826" y="4429132"/>
            <a:ext cx="1857388" cy="898400"/>
          </a:xfrm>
          <a:prstGeom prst="wedgeRoundRectCallout">
            <a:avLst>
              <a:gd name="adj1" fmla="val -102369"/>
              <a:gd name="adj2" fmla="val 21129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Свеча</a:t>
            </a:r>
            <a:endParaRPr lang="ru-RU" sz="24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ТЕХНИКА Б</a:t>
            </a:r>
            <a:r>
              <a:rPr lang="ru-RU" b="1" dirty="0" smtClean="0">
                <a:solidFill>
                  <a:srgbClr val="FF0000"/>
                </a:solidFill>
              </a:rPr>
              <a:t>ЕЗОПАСНОСТИ</a:t>
            </a:r>
            <a:endParaRPr lang="ru-RU" dirty="0"/>
          </a:p>
        </p:txBody>
      </p:sp>
      <p:pic>
        <p:nvPicPr>
          <p:cNvPr id="4" name="Содержимое 3" descr="C:\Documents and Settings\Администратор\Рабочий стол\Проект Щиты\все о щитах 2\инструменты щит\i (3)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326990">
            <a:off x="4644008" y="4725144"/>
            <a:ext cx="2088232" cy="17167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C:\Documents and Settings\Администратор\Рабочий стол\Проект Щиты\все о щитах 2\инструменты щит\i (18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509120"/>
            <a:ext cx="1931676" cy="18596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3" descr="C:\Documents and Settings\Администратор\Рабочий стол\Проект Щиты\все о щитах 2\инструменты щит\i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72816"/>
            <a:ext cx="1828800" cy="13681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Содержимое 3" descr="C:\Documents and Settings\Администратор\Рабочий стол\Проект Щиты\i (3)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33148">
            <a:off x="6516216" y="1628800"/>
            <a:ext cx="2000264" cy="19288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C:\Users\ИЗО\Desktop\РАБОТА С ПРЕЗЕНТАЦИЯМИ\все о щитах 2\картинки про щиты\i (3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412776"/>
            <a:ext cx="1656184" cy="24842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ИЗО\Desktop\РАБОТА С ПРЕЗЕНТАЦИЯМИ\все о щитах 2\картинки про щиты\i (23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3140968"/>
            <a:ext cx="2808312" cy="16849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Users\ИЗО\Desktop\РАБОТА С ПРЕЗЕНТАЦИЯМИ\все о щитах 2\картинки про щиты\i (14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37290">
            <a:off x="467544" y="4365104"/>
            <a:ext cx="3386776" cy="17887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 descr="C:\Users\ИЗО\Desktop\РАБОТА С ПРЕЗЕНТАЦИЯМИ\все о щитах 2\картинки про щиты\i (13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673663">
            <a:off x="2195097" y="1628800"/>
            <a:ext cx="1522729" cy="1872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Технологическая последовательность</a:t>
            </a:r>
            <a:endParaRPr lang="ru-RU" dirty="0"/>
          </a:p>
        </p:txBody>
      </p:sp>
      <p:pic>
        <p:nvPicPr>
          <p:cNvPr id="5" name="Содержимое 4" descr="C:\Documents and Settings\Администратор\Рабочий стол\фото для проектов\DSC0229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4143404" cy="3286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Отмерить </a:t>
            </a:r>
            <a:r>
              <a:rPr lang="ru-RU" dirty="0" err="1" smtClean="0"/>
              <a:t>вагонку</a:t>
            </a:r>
            <a:r>
              <a:rPr lang="ru-RU" dirty="0" smtClean="0"/>
              <a:t> длинной 1 метр, сбить между собой доски, с учетом 1 Х 1 метр.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Технологическая последовательность</a:t>
            </a:r>
            <a:endParaRPr lang="ru-RU" dirty="0"/>
          </a:p>
        </p:txBody>
      </p:sp>
      <p:pic>
        <p:nvPicPr>
          <p:cNvPr id="9" name="Содержимое 3" descr="C:\Documents and Settings\Администратор\Рабочий стол\фото для проектов\DSC0230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4143404" cy="35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Очертить карандашом круг и вырезать лобзиком по контуру очерченного круга.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Технологическая последовательность</a:t>
            </a:r>
            <a:endParaRPr lang="ru-RU" dirty="0"/>
          </a:p>
        </p:txBody>
      </p:sp>
      <p:pic>
        <p:nvPicPr>
          <p:cNvPr id="4" name="Содержимое 3" descr="C:\Documents and Settings\Администратор\Рабочий стол\фото для проектов\DSC02304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1785926"/>
            <a:ext cx="4000528" cy="3500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Приложить деревянную основу на кожаный лоскут и вырезать окружность с учетом на подгиб.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Технологическая последовательность</a:t>
            </a:r>
            <a:endParaRPr lang="ru-RU" dirty="0"/>
          </a:p>
        </p:txBody>
      </p:sp>
      <p:pic>
        <p:nvPicPr>
          <p:cNvPr id="4" name="Содержимое 3" descr="C:\Documents and Settings\Администратор\Рабочий стол\фото для проектов\DSC02305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1714488"/>
            <a:ext cx="4071966" cy="33575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Обтянуть кожей деревянную основу и прибить ее с обратной стороны щита.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472518" cy="5054617"/>
          </a:xfrm>
        </p:spPr>
        <p:txBody>
          <a:bodyPr>
            <a:normAutofit fontScale="925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ЦЕЛЬ:</a:t>
            </a:r>
            <a:r>
              <a:rPr lang="ru-RU" dirty="0" smtClean="0">
                <a:solidFill>
                  <a:srgbClr val="0070C0"/>
                </a:solidFill>
              </a:rPr>
              <a:t>             </a:t>
            </a:r>
            <a:r>
              <a:rPr lang="ru-RU" sz="2800" dirty="0" smtClean="0"/>
              <a:t>сделать своими руками макет славянского щита и подарить школьному музею.</a:t>
            </a: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ЗАДАЧИ:</a:t>
            </a:r>
            <a:r>
              <a:rPr lang="ru-RU" sz="2800" dirty="0" smtClean="0">
                <a:solidFill>
                  <a:srgbClr val="0070C0"/>
                </a:solidFill>
              </a:rPr>
              <a:t>        </a:t>
            </a:r>
            <a:r>
              <a:rPr lang="ru-RU" sz="2800" dirty="0" smtClean="0"/>
              <a:t>изучить </a:t>
            </a:r>
            <a:r>
              <a:rPr lang="ru-RU" sz="2800" dirty="0" smtClean="0"/>
              <a:t>археологический , этнографический и лингвистический</a:t>
            </a:r>
            <a:r>
              <a:rPr lang="ru-RU" sz="2800" dirty="0" smtClean="0"/>
              <a:t> </a:t>
            </a:r>
            <a:r>
              <a:rPr lang="ru-RU" sz="2800" dirty="0" smtClean="0"/>
              <a:t>материал о славянских щитах;</a:t>
            </a:r>
          </a:p>
          <a:p>
            <a:r>
              <a:rPr lang="ru-RU" sz="2800" dirty="0" smtClean="0"/>
              <a:t>познакомиться с </a:t>
            </a:r>
            <a:r>
              <a:rPr lang="ru-RU" sz="2800" dirty="0" smtClean="0"/>
              <a:t>символикой </a:t>
            </a:r>
            <a:r>
              <a:rPr lang="ru-RU" sz="2800" dirty="0" smtClean="0"/>
              <a:t>украшения славянских щитов;</a:t>
            </a:r>
          </a:p>
          <a:p>
            <a:r>
              <a:rPr lang="ru-RU" sz="2800" dirty="0" smtClean="0"/>
              <a:t>научиться работать в технике чеканка;</a:t>
            </a:r>
          </a:p>
          <a:p>
            <a:r>
              <a:rPr lang="ru-RU" sz="2800" dirty="0" smtClean="0"/>
              <a:t>собрать нужный материал и инструмент для работы;</a:t>
            </a:r>
          </a:p>
          <a:p>
            <a:r>
              <a:rPr lang="ru-RU" sz="2800" dirty="0" smtClean="0"/>
              <a:t>развивать умения в области моделирования и конструирования.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43050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 smtClean="0">
                <a:solidFill>
                  <a:srgbClr val="FF0000"/>
                </a:solidFill>
              </a:rPr>
              <a:t>ЦЕЛЬ И ЗАДАЧИ МОЕГО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Технологическая последовательность</a:t>
            </a:r>
            <a:endParaRPr lang="ru-RU" dirty="0"/>
          </a:p>
        </p:txBody>
      </p:sp>
      <p:pic>
        <p:nvPicPr>
          <p:cNvPr id="4" name="Содержимое 3" descr="C:\Documents and Settings\Администратор\Рабочий стол\фото для проектов\DSC02308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1714488"/>
            <a:ext cx="4000528" cy="35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Кожаный ремень разрезать на разные части, меньшего и большего размера. Прибить к оборотной стороне щита для рукояти.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Технологическая последовательность</a:t>
            </a:r>
            <a:endParaRPr lang="ru-RU" dirty="0"/>
          </a:p>
        </p:txBody>
      </p:sp>
      <p:pic>
        <p:nvPicPr>
          <p:cNvPr id="4" name="Содержимое 3" descr="C:\Documents and Settings\Администратор\Рабочий стол\фото для проектов\DSC02309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1785926"/>
            <a:ext cx="4143404" cy="3429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Перевернуть предполагаемый щит и покрасить кожу краской красного цвета. Краске надо дать хорошенько высохнуть (5 – 6 дней).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Технологическая последовательность</a:t>
            </a:r>
            <a:endParaRPr lang="ru-RU" dirty="0"/>
          </a:p>
        </p:txBody>
      </p:sp>
      <p:pic>
        <p:nvPicPr>
          <p:cNvPr id="4" name="Содержимое 3" descr="C:\Documents and Settings\Администратор\Рабочий стол\фото для проектов\DSC02267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1714488"/>
            <a:ext cx="4143404" cy="3286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Берем листовой металл (фольгу) и вырезаем заготовки: круг диаметром 22 см.и четыре полоски размером 15 Х 4 см.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ru-RU" sz="4000" b="1" dirty="0" smtClean="0">
                <a:solidFill>
                  <a:srgbClr val="FF0000"/>
                </a:solidFill>
              </a:rPr>
              <a:t>Технологическая последовательность</a:t>
            </a:r>
            <a:endParaRPr lang="ru-RU" sz="4000" dirty="0" smtClean="0">
              <a:latin typeface="Arial" pitchFamily="34" charset="0"/>
            </a:endParaRPr>
          </a:p>
        </p:txBody>
      </p:sp>
      <p:pic>
        <p:nvPicPr>
          <p:cNvPr id="4" name="Содержимое 3" descr="C:\Documents and Settings\Администратор\Рабочий стол\фото для проектов\DSC02268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1714488"/>
            <a:ext cx="4071966" cy="33575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чеканки </a:t>
            </a:r>
            <a:r>
              <a:rPr lang="ru-RU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умбона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(центр щита) выбран символ ВАЛЬКИРИЯ, для орнаментальных полос – </a:t>
            </a:r>
            <a:r>
              <a:rPr lang="ru-RU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символ оберега.</a:t>
            </a: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Рабочий стол\фото для проектов\DSC022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57364"/>
            <a:ext cx="4214842" cy="3214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Технологическая последовательность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4294967295"/>
          </p:nvPr>
        </p:nvSpPr>
        <p:spPr>
          <a:xfrm>
            <a:off x="4857752" y="1600200"/>
            <a:ext cx="4071966" cy="4525963"/>
          </a:xfrm>
        </p:spPr>
        <p:txBody>
          <a:bodyPr/>
          <a:lstStyle/>
          <a:p>
            <a:r>
              <a:rPr lang="ru-RU" dirty="0" smtClean="0"/>
              <a:t>Простым карандашом переводим центральный  рисунок на фольгу, затем рисунок оберега на полоски фольги.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Технологическая последовательность</a:t>
            </a:r>
            <a:endParaRPr lang="ru-RU" dirty="0"/>
          </a:p>
        </p:txBody>
      </p:sp>
      <p:pic>
        <p:nvPicPr>
          <p:cNvPr id="4" name="Содержимое 3" descr="C:\Documents and Settings\Администратор\Рабочий стол\фото для проектов\DSC02271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1714488"/>
            <a:ext cx="3929090" cy="3143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352956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Переворачивая с лицевой стороны на оборотную сторону, аккуратно продавливаем авторучкой контур рисунка. Выпуклая часть чеканки продавливается с оборотной стороны, а фон продавливается с лицевой  стороны.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Технологическая последовательность</a:t>
            </a:r>
            <a:endParaRPr lang="ru-RU" dirty="0"/>
          </a:p>
        </p:txBody>
      </p:sp>
      <p:pic>
        <p:nvPicPr>
          <p:cNvPr id="4" name="Содержимое 3" descr="C:\Documents and Settings\Администратор\Рабочий стол\фото для проектов\DSC02276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1785926"/>
            <a:ext cx="4000528" cy="30685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Тыльной стороной простого карандаша с резинкой т. е. резинкой </a:t>
            </a:r>
            <a:r>
              <a:rPr lang="ru-RU" smtClean="0"/>
              <a:t>продавливаем межконтурную </a:t>
            </a:r>
            <a:r>
              <a:rPr lang="ru-RU" dirty="0" smtClean="0"/>
              <a:t>часть рисунка. Выпуклая часть чеканки продавливается с оборотной стороны, а фон с лицевой.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Технологическая последовательность</a:t>
            </a:r>
            <a:endParaRPr lang="ru-RU" dirty="0"/>
          </a:p>
        </p:txBody>
      </p:sp>
      <p:pic>
        <p:nvPicPr>
          <p:cNvPr id="4" name="Содержимое 3" descr="C:\Documents and Settings\Администратор\Рабочий стол\фото для проектов\DSC02314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1714488"/>
            <a:ext cx="4071966" cy="33575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Что бы чеканка имела эффект старины, ее обжигаем над свечкой, затем аккуратно смахиваем гарь ватной палочкой.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Технологическая последовательность</a:t>
            </a:r>
            <a:endParaRPr lang="ru-RU" dirty="0"/>
          </a:p>
        </p:txBody>
      </p:sp>
      <p:pic>
        <p:nvPicPr>
          <p:cNvPr id="4" name="Содержимое 3" descr="C:\Documents and Settings\Администратор\Рабочий стол\фото для проектов\DSC02316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1785926"/>
            <a:ext cx="4071966" cy="3500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Для закрепления темного оттенка, несколько раз чеканку покрываем лаком для волос. Даем высохнуть.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Технологическая последовательность</a:t>
            </a:r>
            <a:endParaRPr lang="ru-RU" dirty="0"/>
          </a:p>
        </p:txBody>
      </p:sp>
      <p:pic>
        <p:nvPicPr>
          <p:cNvPr id="4" name="Содержимое 3" descr="C:\Documents and Settings\Администратор\Рабочий стол\фото для проектов\фото щита и прически\DSC02340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1785926"/>
            <a:ext cx="3857652" cy="33575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Ровно на четыре стороны щита накладываем полоски чеканки с оберегом и прибиваем их декоративными гвоздями.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53016"/>
          </a:xfrm>
        </p:spPr>
        <p:txBody>
          <a:bodyPr/>
          <a:lstStyle/>
          <a:p>
            <a:r>
              <a:rPr lang="ru-RU" dirty="0" smtClean="0"/>
              <a:t>Я прочитал статью в интернете о славянских щитах и мне стала интересна эта тема. Я решил отыскать литературу и другие источники, где мог бы найти интересующую информацию. Интерес побудил меня сделать своими руками аналогичный макет славянского щита и подарить школьному музею.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90650"/>
          </a:xfrm>
        </p:spPr>
        <p:txBody>
          <a:bodyPr>
            <a:noAutofit/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</a:rPr>
              <a:t>ОБОСНОВАНИЕ  МОЕГО ПРОЕКТА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C:\Documents and Settings\Администратор\Рабочий стол\Проект Щиты\все о щитах 2\картинки про щиты\i (8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4214818"/>
            <a:ext cx="3714776" cy="235745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Технологическая последовательность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 центр прибиваем </a:t>
            </a:r>
            <a:r>
              <a:rPr lang="ru-RU" dirty="0" err="1" smtClean="0"/>
              <a:t>умбону</a:t>
            </a:r>
            <a:r>
              <a:rPr lang="ru-RU" dirty="0" smtClean="0"/>
              <a:t> (символ ВАЛЬКИРИИ)</a:t>
            </a:r>
          </a:p>
          <a:p>
            <a:endParaRPr lang="ru-RU" dirty="0"/>
          </a:p>
        </p:txBody>
      </p:sp>
      <p:pic>
        <p:nvPicPr>
          <p:cNvPr id="7" name="Рисунок 6" descr="C:\Documents and Settings\Администратор\Рабочий стол\фото для проектов\фото щита и прически\DSC023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3857652" cy="33251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Рабочий стол\фото для проектов\фото щита и прически\DSC023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3857652" cy="3214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Технологическая последовательность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r>
              <a:rPr lang="ru-RU" dirty="0" smtClean="0"/>
              <a:t>      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4294967295"/>
          </p:nvPr>
        </p:nvSpPr>
        <p:spPr>
          <a:xfrm>
            <a:off x="4572000" y="1643050"/>
            <a:ext cx="4214810" cy="4525963"/>
          </a:xfrm>
        </p:spPr>
        <p:txBody>
          <a:bodyPr/>
          <a:lstStyle/>
          <a:p>
            <a:r>
              <a:rPr lang="ru-RU" dirty="0" smtClean="0"/>
              <a:t>Контур щита декорируем декоративными гвоздями.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Ученые решили поставить эксперимент. В руках экспериментатора меч, сделанный по древнему образцу, с первого же удара рассек пополам бронзовый щит толщиной 3 мм. Зато на кожаном щите после пятнадцати сильных ударов появились лишь незначительные царапины!</a:t>
            </a:r>
          </a:p>
          <a:p>
            <a:pPr lvl="0"/>
            <a:endParaRPr lang="ru-RU" dirty="0" smtClean="0">
              <a:cs typeface="Times New Roman" pitchFamily="18" charset="0"/>
            </a:endParaRPr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ЗАКЛЮЧЕНИЕ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C:\Documents and Settings\Администратор\Рабочий стол\Проект Щиты\все о щитах 2\картинки про щиты\i (1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214818"/>
            <a:ext cx="3357586" cy="2000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5" descr="C:\Documents and Settings\Администратор\Рабочий стол\Проект Щиты\Богатыри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786190"/>
            <a:ext cx="2313630" cy="25517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953016"/>
          </a:xfrm>
        </p:spPr>
        <p:txBody>
          <a:bodyPr/>
          <a:lstStyle/>
          <a:p>
            <a:r>
              <a:rPr lang="ru-RU" dirty="0" smtClean="0"/>
              <a:t>Независимо от эпохи, славянских воинов чаще всего изображают с миндалевидными щитами, полагая это, видимо, характерной  национальной чертой русского воинства.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ИСТОРИЯ СЛАВЯНСКИХ ЩИТОВ 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D:\Маргалки от Гуковой\Светлане Апксандровне\cabine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000372"/>
            <a:ext cx="2928958" cy="3214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8" name="Picture 6" descr="C:\Documents and Settings\Администратор\Рабочий стол\Проект Щиты\Богатыри\i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000372"/>
            <a:ext cx="2643206" cy="31974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ИСТОРИЯ СЛАВЯНСКИХ ЩИТОВ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9058" y="1214422"/>
            <a:ext cx="4757742" cy="4911741"/>
          </a:xfrm>
        </p:spPr>
        <p:txBody>
          <a:bodyPr/>
          <a:lstStyle/>
          <a:p>
            <a:r>
              <a:rPr lang="ru-RU" dirty="0" smtClean="0"/>
              <a:t>Между тем всё обстоит как раз наоборот. Данные раскопок свидетельствуют, что в </a:t>
            </a:r>
            <a:r>
              <a:rPr lang="en-US" dirty="0" smtClean="0"/>
              <a:t>VIII</a:t>
            </a:r>
            <a:r>
              <a:rPr lang="ru-RU" dirty="0" smtClean="0"/>
              <a:t> – </a:t>
            </a:r>
            <a:r>
              <a:rPr lang="en-US" dirty="0" smtClean="0"/>
              <a:t>X</a:t>
            </a:r>
            <a:r>
              <a:rPr lang="ru-RU" dirty="0" smtClean="0"/>
              <a:t> веках щиты у славян, как и у их соседей, были круглые, примерно метр в поперечнике. </a:t>
            </a:r>
          </a:p>
          <a:p>
            <a:endParaRPr lang="ru-RU" dirty="0"/>
          </a:p>
        </p:txBody>
      </p:sp>
      <p:pic>
        <p:nvPicPr>
          <p:cNvPr id="9" name="Picture 2" descr="C:\Documents and Settings\Администратор\Рабочий стол\Проект Щиты\Богатыри\i 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071942"/>
            <a:ext cx="3900514" cy="250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3" descr="C:\Documents and Settings\Администратор\Рабочий стол\Проект Щиты\Богатыри\i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285860"/>
            <a:ext cx="2228866" cy="24765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2" descr="C:\Documents and Settings\Администратор\Рабочий стол\Проект Щиты\Богатыри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143380"/>
            <a:ext cx="2105040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64347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В Древней Руси щит был престижным предметом вооружения профессионального воина. Источники </a:t>
            </a:r>
            <a:r>
              <a:rPr lang="en-US" sz="2400" dirty="0" smtClean="0"/>
              <a:t>XI</a:t>
            </a:r>
            <a:r>
              <a:rPr lang="ru-RU" sz="2400" dirty="0" smtClean="0"/>
              <a:t> – </a:t>
            </a:r>
            <a:r>
              <a:rPr lang="en-US" sz="2400" dirty="0" smtClean="0"/>
              <a:t>XIII</a:t>
            </a:r>
            <a:r>
              <a:rPr lang="ru-RU" sz="2400" dirty="0" smtClean="0"/>
              <a:t> веков упоминают его на третьем месте, сразу после меча и копья. </a:t>
            </a:r>
          </a:p>
          <a:p>
            <a:r>
              <a:rPr lang="ru-RU" sz="2400" dirty="0" smtClean="0"/>
              <a:t> Значение щита подчеркивается тем, что на нем клялись воины и его вместе с мечом и бронёй преподносили в качестве государственного подарка князьям.</a:t>
            </a:r>
          </a:p>
          <a:p>
            <a:r>
              <a:rPr lang="ru-RU" sz="2400" dirty="0" smtClean="0"/>
              <a:t>Достоинство щита оберегалось законом – тот, кто осмелится испортить, «изломать» щит или украсть его, должен был заплатить порядочный штраф. Потеря щитов – их, как известно, бросали для облегчения бегства – была синонимом полного разгрома в бою. 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ИСТОРИЯ СЛАВЯНСКИХ ЩИТОВ </a:t>
            </a:r>
            <a:endParaRPr lang="ru-RU" sz="3600" dirty="0"/>
          </a:p>
        </p:txBody>
      </p:sp>
      <p:pic>
        <p:nvPicPr>
          <p:cNvPr id="4" name="Рисунок 3" descr="D:\Маргалки от Гуковой\Светлане Апксандровне\knig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5715016"/>
            <a:ext cx="385765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Техника изготовления щитов, а вернее сохранившиеся металлические части позволили установить, что древнейшие щиты  были плоскими и состояли из нескольких деревянных дощечек (около 1,5 см толщиной), соединенных  вместе, обтянутых кожей и скрепленных заклепками.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906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ТЕХНОЛОГИЯ ИЗГОТОВЛЕНИЯ СЛАВЯНСКИХ ЩИТОВ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:\Documents and Settings\Администратор\Рабочий стол\Проект Щиты\все о щитах 2\картинки про щиты\i (15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071942"/>
            <a:ext cx="3143081" cy="2006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2" name="Picture 2" descr="C:\Documents and Settings\Администратор\Рабочий стол\Проект Щиты\Богатыри\i (1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071942"/>
            <a:ext cx="3786214" cy="19997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Легко догадаться, что древнейшие  рисунки на щитах служили оберегами и должны были отводить от воина опасный удар. </a:t>
            </a:r>
          </a:p>
          <a:p>
            <a:r>
              <a:rPr lang="ru-RU" dirty="0" smtClean="0"/>
              <a:t>Фон щита окрашивался в самые разнообразные цвета. Известно, что славяне отдавали предпочтение красному.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6208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ЦВЕТ И СИМВОЛИКА СЛАВЯНСКИХ ЩИТОВ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:\Documents and Settings\Администратор\Рабочий стол\Проект Щиты\все о щитах 2\картинки про щиты\i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786190"/>
            <a:ext cx="3000396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186766" cy="476886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85738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Создавая  изображения на своих щитах, славяне тем самым, ублажали Богов и звали их себе в защитники.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929190" y="1357298"/>
            <a:ext cx="3857652" cy="1643074"/>
          </a:xfrm>
          <a:prstGeom prst="wedgeRoundRectCallout">
            <a:avLst>
              <a:gd name="adj1" fmla="val -101540"/>
              <a:gd name="adj2" fmla="val -15584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ГРОМОВОЕ - символ бога Перуна.</a:t>
            </a:r>
            <a:br>
              <a:rPr lang="ru-RU" sz="2400" dirty="0" smtClean="0"/>
            </a:br>
            <a:r>
              <a:rPr lang="ru-RU" sz="2400" dirty="0" smtClean="0"/>
              <a:t>КОЛЕСО – славянский религиозный  символ.</a:t>
            </a:r>
            <a:endParaRPr lang="ru-RU" sz="2400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3500430" y="2928934"/>
            <a:ext cx="5286412" cy="1857388"/>
          </a:xfrm>
          <a:prstGeom prst="wedgeRoundRectCallout">
            <a:avLst>
              <a:gd name="adj1" fmla="val -74387"/>
              <a:gd name="adj2" fmla="val -22510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ХОРС – славянский религиозный символ бога </a:t>
            </a:r>
            <a:r>
              <a:rPr lang="ru-RU" sz="2400" dirty="0" err="1" smtClean="0"/>
              <a:t>Хорса</a:t>
            </a:r>
            <a:r>
              <a:rPr lang="ru-RU" sz="2400" dirty="0" smtClean="0"/>
              <a:t> . </a:t>
            </a:r>
            <a:r>
              <a:rPr lang="ru-RU" sz="2400" dirty="0" err="1" smtClean="0"/>
              <a:t>ХоС</a:t>
            </a:r>
            <a:r>
              <a:rPr lang="ru-RU" sz="2400" dirty="0" smtClean="0"/>
              <a:t> по-русски означает «Х» - «Ход», «Р» - «Ра (Солнце)», «С» - «Сына, Силы» 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2857488" y="4714884"/>
            <a:ext cx="5857916" cy="1571636"/>
          </a:xfrm>
          <a:prstGeom prst="wedgeRoundRectCallout">
            <a:avLst>
              <a:gd name="adj1" fmla="val -61362"/>
              <a:gd name="adj2" fmla="val -25578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САДХАНА - солярный культовый знак, символизирующий стремление к успеху, совершенству, достижению намеченной цели. </a:t>
            </a:r>
            <a:endParaRPr lang="ru-RU" sz="2400" dirty="0"/>
          </a:p>
        </p:txBody>
      </p:sp>
      <p:pic>
        <p:nvPicPr>
          <p:cNvPr id="13" name="Рисунок 12" descr="http://istima-oro.ucoz.ru/_si/0/8119332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071810"/>
            <a:ext cx="1571636" cy="14716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4" name="Рисунок 13" descr="http://istima-oro.ucoz.ru/_si/0/09938972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643050"/>
            <a:ext cx="1428760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Рисунок 14" descr="http://istima-oro.ucoz.ru/_si/0/99356258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643446"/>
            <a:ext cx="1428760" cy="12684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345</TotalTime>
  <Words>965</Words>
  <Application>Microsoft Office PowerPoint</Application>
  <PresentationFormat>Экран (4:3)</PresentationFormat>
  <Paragraphs>95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Бумажная</vt:lpstr>
      <vt:lpstr>Творческий проект «МЫ  - СЛАВЯНЕ» «Славянский щит» </vt:lpstr>
      <vt:lpstr>ЦЕЛЬ И ЗАДАЧИ МОЕГО ПРОЕКТА </vt:lpstr>
      <vt:lpstr>ОБОСНОВАНИЕ  МОЕГО ПРОЕКТА </vt:lpstr>
      <vt:lpstr>ИСТОРИЯ СЛАВЯНСКИХ ЩИТОВ </vt:lpstr>
      <vt:lpstr>ИСТОРИЯ СЛАВЯНСКИХ ЩИТОВ </vt:lpstr>
      <vt:lpstr>ИСТОРИЯ СЛАВЯНСКИХ ЩИТОВ </vt:lpstr>
      <vt:lpstr>ТЕХНОЛОГИЯ ИЗГОТОВЛЕНИЯ СЛАВЯНСКИХ ЩИТОВ</vt:lpstr>
      <vt:lpstr>ЦВЕТ И СИМВОЛИКА СЛАВЯНСКИХ ЩИТОВ</vt:lpstr>
      <vt:lpstr>Создавая  изображения на своих щитах, славяне тем самым, ублажали Богов и звали их себе в защитники.  </vt:lpstr>
      <vt:lpstr>ЧЕКАНКА</vt:lpstr>
      <vt:lpstr>Я выбрал для своего творческого проекта изготовление макета - славянский щит круглой формы с элементами чеканки символов ВАЛЬКИРИИ и оберега.</vt:lpstr>
      <vt:lpstr>МАТЕРИАЛЫ</vt:lpstr>
      <vt:lpstr>ИНСТРУМЕНТЫ</vt:lpstr>
      <vt:lpstr>ПРИСПОСОБЛЕНИЯ</vt:lpstr>
      <vt:lpstr> ТЕХНИКА БЕЗОПАСНОСТИ</vt:lpstr>
      <vt:lpstr>Технологическая последовательность</vt:lpstr>
      <vt:lpstr>Технологическая последовательность</vt:lpstr>
      <vt:lpstr>Технологическая последовательность</vt:lpstr>
      <vt:lpstr>Технологическая последовательность</vt:lpstr>
      <vt:lpstr>Технологическая последовательность</vt:lpstr>
      <vt:lpstr>Технологическая последовательность</vt:lpstr>
      <vt:lpstr>Технологическая последовательность</vt:lpstr>
      <vt:lpstr>Технологическая последовательность</vt:lpstr>
      <vt:lpstr>Технологическая последовательность</vt:lpstr>
      <vt:lpstr>Технологическая последовательность</vt:lpstr>
      <vt:lpstr>Технологическая последовательность</vt:lpstr>
      <vt:lpstr>Технологическая последовательность</vt:lpstr>
      <vt:lpstr>Технологическая последовательность</vt:lpstr>
      <vt:lpstr>Технологическая последовательность</vt:lpstr>
      <vt:lpstr>Технологическая последовательность</vt:lpstr>
      <vt:lpstr>Технологическая последовательность</vt:lpstr>
      <vt:lpstr>ЗАКЛЮЧЕНИЕ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ИЗО</cp:lastModifiedBy>
  <cp:revision>36</cp:revision>
  <dcterms:created xsi:type="dcterms:W3CDTF">2013-03-28T15:35:30Z</dcterms:created>
  <dcterms:modified xsi:type="dcterms:W3CDTF">2015-03-31T06:28:49Z</dcterms:modified>
</cp:coreProperties>
</file>