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0" r:id="rId2"/>
    <p:sldId id="261" r:id="rId3"/>
    <p:sldId id="302" r:id="rId4"/>
    <p:sldId id="303" r:id="rId5"/>
    <p:sldId id="315" r:id="rId6"/>
    <p:sldId id="304" r:id="rId7"/>
    <p:sldId id="310" r:id="rId8"/>
    <p:sldId id="305" r:id="rId9"/>
    <p:sldId id="306" r:id="rId10"/>
    <p:sldId id="266" r:id="rId11"/>
    <p:sldId id="267" r:id="rId12"/>
    <p:sldId id="268" r:id="rId13"/>
    <p:sldId id="272" r:id="rId14"/>
    <p:sldId id="273" r:id="rId15"/>
    <p:sldId id="274" r:id="rId16"/>
    <p:sldId id="287" r:id="rId17"/>
    <p:sldId id="288" r:id="rId18"/>
    <p:sldId id="289" r:id="rId19"/>
    <p:sldId id="314" r:id="rId20"/>
    <p:sldId id="290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300" r:id="rId29"/>
    <p:sldId id="301" r:id="rId3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6" d="100"/>
          <a:sy n="66" d="100"/>
        </p:scale>
        <p:origin x="-12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02D39B-770C-4BC6-B52A-7FF2272E70EA}" type="datetimeFigureOut">
              <a:rPr lang="ru-RU" smtClean="0"/>
              <a:pPr/>
              <a:t>01.03.2015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7D95A-F788-4D0C-94F1-7C9A4EE42A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8626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4ECE41-E5D3-4205-BC8F-CD98C9E06DDE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275608D-CC48-40E3-8E74-A7E84426247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10CF8A-AF6C-449B-BE93-BF9730E66C1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6CB0D8-9137-4783-999E-9C479DE771B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6F07F4-8D06-4D82-ACB5-D79F6C7271B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B14335-A8B4-4101-91B2-71D84F317645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E2CFD8-5CB0-401F-9E6B-BF69BA44C99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E3BEE8-5630-45BC-9385-FC6DDDAA6D1C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64900C8-A413-4268-84BB-4CEAC671BAD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C16F53-106D-48F0-B38D-6B45DBCD5B8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C53B19-F8C6-45F1-A8AD-75EA93CE331B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3B97681-AFCB-465B-93AF-4798A397DFE2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E3117F-558A-492B-952F-BA71878F862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EC93E5-87A3-49BA-A817-62B32507029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E28147-1979-4D51-8717-6B4EDFA7EF6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D1504E-63FF-4A50-ABAF-010BAB38BFE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1A3A9D-1E59-42A6-A3D1-136E97861516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D7D95A-F788-4D0C-94F1-7C9A4EE42AB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0EC1DB-EBB3-4FDC-AB95-472C3393662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2317C-E557-4D8A-871E-B8A5D45BD3C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486400"/>
            <a:ext cx="6400800" cy="7620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E252D8F-B52A-4D4D-BFE3-9DF87D58D0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0CCB8E-6D00-499C-B1BB-FBB8B264CFF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19900" y="609600"/>
            <a:ext cx="16383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05000" y="609600"/>
            <a:ext cx="47625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A0741-0ED7-4F54-83F9-FECA8921D4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28294-555F-4FA5-8D1E-BA800C3F0B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10702-5ACE-449F-AF5F-3D974B6AB4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05000" y="1981200"/>
            <a:ext cx="3200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200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4B23C-D2DF-471C-AF57-08CA94F48F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692190-A6BF-4D81-8FC6-6AFD81434E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F439C1-E2F2-483B-A3AB-513B444E53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52F74-8061-477B-918E-F987C339FAF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04E63D-77D1-4CF4-9414-779EC2AA71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653788-0A4A-489C-8440-D00798ACB0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609600"/>
            <a:ext cx="655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05000" y="1981200"/>
            <a:ext cx="655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366E605-DE5F-4FB8-B2D8-6862F4FDFC2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87;&#1077;&#1088;&#1074;&#1086;&#1094;&#1074;&#1077;&#1090;&#1099;\&#1074;&#1072;&#1083;&#1100;&#1089;%20&#1074;&#1077;&#1089;&#1085;&#1099;.mp3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microsoft.com/office/2007/relationships/media" Target="../media/media1.mp3"/><Relationship Id="rId2" Type="http://schemas.openxmlformats.org/officeDocument/2006/relationships/video" Target="NULL" TargetMode="External"/><Relationship Id="rId1" Type="http://schemas.openxmlformats.org/officeDocument/2006/relationships/audio" Target="file:///H:\&#1087;&#1077;&#1088;&#1074;&#1086;&#1094;&#1074;%201\&#1074;&#1072;&#1083;&#1100;&#1089;%20&#1074;&#1077;&#1089;&#1085;&#1099;.mp3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357166"/>
            <a:ext cx="4429156" cy="250033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r>
              <a:rPr lang="ru-RU" sz="2400" i="1" dirty="0" smtClean="0">
                <a:effectLst/>
              </a:rPr>
              <a:t/>
            </a:r>
            <a:br>
              <a:rPr lang="ru-RU" sz="2400" i="1" dirty="0" smtClean="0">
                <a:effectLst/>
              </a:rPr>
            </a:br>
            <a:endParaRPr lang="ru-RU" sz="2400" i="1" dirty="0">
              <a:solidFill>
                <a:schemeClr val="accent4"/>
              </a:solidFill>
              <a:effectLst/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endParaRPr lang="ru-RU" i="1" dirty="0" smtClean="0">
              <a:solidFill>
                <a:schemeClr val="accent4"/>
              </a:solidFill>
              <a:effectLst/>
            </a:endParaRPr>
          </a:p>
          <a:p>
            <a:r>
              <a:rPr lang="ru-RU" sz="2800" i="1" dirty="0" smtClean="0">
                <a:effectLst/>
              </a:rPr>
              <a:t>Муниципальное бюджетное образовательное учреждение Ольховская средняя общеобразовательная школа Ольховского муниципального района Волгоградской области (МБОУ Ольховская СОШ)</a:t>
            </a:r>
            <a:endParaRPr lang="ru-RU" sz="2800" dirty="0" smtClean="0"/>
          </a:p>
        </p:txBody>
      </p:sp>
      <p:pic>
        <p:nvPicPr>
          <p:cNvPr id="9220" name="Рисунок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0694" y="714356"/>
            <a:ext cx="3378770" cy="3143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2844" y="714356"/>
            <a:ext cx="4714908" cy="3166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IMG_1417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1267" name="Прямоугольник 3"/>
          <p:cNvSpPr>
            <a:spLocks noChangeArrowheads="1"/>
          </p:cNvSpPr>
          <p:nvPr/>
        </p:nvSpPr>
        <p:spPr bwMode="auto">
          <a:xfrm>
            <a:off x="1714500" y="142875"/>
            <a:ext cx="6143625" cy="493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6600" b="1">
                <a:solidFill>
                  <a:srgbClr val="F7FBFF"/>
                </a:solidFill>
                <a:latin typeface="Corbel" pitchFamily="34" charset="0"/>
              </a:rPr>
              <a:t>Тема проекта:</a:t>
            </a:r>
            <a:r>
              <a:rPr lang="ru-RU" sz="6600">
                <a:latin typeface="Corbel" pitchFamily="34" charset="0"/>
              </a:rPr>
              <a:t/>
            </a:r>
            <a:br>
              <a:rPr lang="ru-RU" sz="6600">
                <a:latin typeface="Corbel" pitchFamily="34" charset="0"/>
              </a:rPr>
            </a:br>
            <a:r>
              <a:rPr lang="ru-RU" sz="7200">
                <a:latin typeface="Corbel" pitchFamily="34" charset="0"/>
              </a:rPr>
              <a:t>   </a:t>
            </a:r>
            <a:r>
              <a:rPr lang="ru-RU" sz="7200" b="1">
                <a:solidFill>
                  <a:srgbClr val="CAF7F1"/>
                </a:solidFill>
                <a:latin typeface="Corbel" pitchFamily="34" charset="0"/>
              </a:rPr>
              <a:t>«Оставим первоцветы весне</a:t>
            </a:r>
            <a:r>
              <a:rPr lang="ru-RU" sz="7200" b="1">
                <a:solidFill>
                  <a:srgbClr val="CAF7F1"/>
                </a:solidFill>
              </a:rPr>
              <a:t>!</a:t>
            </a:r>
            <a:r>
              <a:rPr lang="ru-RU" sz="7200" b="1">
                <a:solidFill>
                  <a:srgbClr val="CAF7F1"/>
                </a:solidFill>
                <a:latin typeface="Corbel" pitchFamily="34" charset="0"/>
              </a:rPr>
              <a:t>».</a:t>
            </a:r>
          </a:p>
          <a:p>
            <a:endParaRPr lang="ru-RU" sz="3600" b="1">
              <a:solidFill>
                <a:srgbClr val="CAF7F1"/>
              </a:solidFill>
              <a:latin typeface="Corbe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150"/>
            <a:ext cx="5072063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6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8" name="вальс вес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8625" y="5805488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99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Текст 3"/>
          <p:cNvSpPr>
            <a:spLocks noGrp="1"/>
          </p:cNvSpPr>
          <p:nvPr>
            <p:ph type="body" idx="2"/>
          </p:nvPr>
        </p:nvSpPr>
        <p:spPr>
          <a:xfrm>
            <a:off x="1643041" y="3143248"/>
            <a:ext cx="7358083" cy="3571900"/>
          </a:xfrm>
        </p:spPr>
        <p:txBody>
          <a:bodyPr>
            <a:normAutofit/>
          </a:bodyPr>
          <a:lstStyle/>
          <a:p>
            <a:pPr marL="53975"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3300" b="1" dirty="0" smtClean="0">
                <a:solidFill>
                  <a:schemeClr val="accent2"/>
                </a:solidFill>
              </a:rPr>
              <a:t>Проблема:</a:t>
            </a:r>
          </a:p>
          <a:p>
            <a:pPr marL="53975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/>
              <a:t>Снова земля спешит умыться весенними водами перед тем, как надеть свой зеленый наряд. Зелени еще мало. А на согретых солнцем полянах уже проклюнулись первые мелкие цветки первоцветов. Заголубели полянки, и словно у весны глаза на мир открылись.</a:t>
            </a:r>
          </a:p>
          <a:p>
            <a:pPr marL="53975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/>
              <a:t> </a:t>
            </a:r>
            <a:r>
              <a:rPr lang="ru-RU" sz="2000" dirty="0" err="1" smtClean="0">
                <a:solidFill>
                  <a:srgbClr val="006BBC"/>
                </a:solidFill>
              </a:rPr>
              <a:t>Голубые</a:t>
            </a:r>
            <a:r>
              <a:rPr lang="ru-RU" sz="2000" dirty="0" smtClean="0">
                <a:solidFill>
                  <a:srgbClr val="006BBC"/>
                </a:solidFill>
              </a:rPr>
              <a:t>  глаза у нашей русской весны...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Людям, соскучившимся по цветам за долгую зиму, они дороже красавиц роз. Каждому хочется посмотреть на них поближе и... </a:t>
            </a:r>
            <a:r>
              <a:rPr lang="ru-RU" sz="2000" dirty="0" smtClean="0">
                <a:solidFill>
                  <a:srgbClr val="FF0000"/>
                </a:solidFill>
              </a:rPr>
              <a:t>сорвать.</a:t>
            </a:r>
          </a:p>
        </p:txBody>
      </p:sp>
      <p:pic>
        <p:nvPicPr>
          <p:cNvPr id="12291" name="Рисунок 5" descr="первоцв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0694" y="357166"/>
            <a:ext cx="3254727" cy="2643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Рисунок 5" descr="DSCN0119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85918" y="357166"/>
            <a:ext cx="344455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2"/>
          <p:cNvSpPr>
            <a:spLocks noGrp="1"/>
          </p:cNvSpPr>
          <p:nvPr>
            <p:ph idx="1"/>
          </p:nvPr>
        </p:nvSpPr>
        <p:spPr>
          <a:xfrm>
            <a:off x="4857752" y="2857496"/>
            <a:ext cx="4000528" cy="3786214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Объект  исследования:</a:t>
            </a:r>
            <a:r>
              <a:rPr lang="ru-RU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-первоцветы Ольховского</a:t>
            </a:r>
            <a:br>
              <a:rPr lang="ru-RU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района.</a:t>
            </a:r>
            <a:endParaRPr lang="ru-RU" b="1" dirty="0" smtClean="0">
              <a:solidFill>
                <a:schemeClr val="accent4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14290"/>
            <a:ext cx="4214842" cy="300039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Цель проекта:</a:t>
            </a:r>
            <a:r>
              <a:rPr lang="ru-RU" sz="360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привлечь внимание ребят к проблеме исчезновения первоцветов.</a:t>
            </a:r>
            <a:r>
              <a:rPr lang="ru-RU" sz="3600" b="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3600" b="0" dirty="0">
              <a:solidFill>
                <a:schemeClr val="accent4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72132" y="214290"/>
            <a:ext cx="3249024" cy="242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2" descr="C:\Users\Наташа\Downloads\первоцветы\169034.254766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643042" y="3929066"/>
            <a:ext cx="3596349" cy="2706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1714480" y="285750"/>
            <a:ext cx="6972320" cy="584041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Задачи:</a:t>
            </a:r>
          </a:p>
          <a:p>
            <a:pPr eaLnBrk="1" hangingPunct="1"/>
            <a:r>
              <a:rPr lang="ru-RU" sz="2800" dirty="0" smtClean="0"/>
              <a:t>Получить  знания о первоцветах  родного края, исчезающих видах растений, произрастающих на территории Ольховского района</a:t>
            </a:r>
          </a:p>
          <a:p>
            <a:pPr eaLnBrk="1" hangingPunct="1"/>
            <a:r>
              <a:rPr lang="ru-RU" sz="2800" dirty="0" smtClean="0"/>
              <a:t>собрать информацию  и создать альбом первоцветов.</a:t>
            </a:r>
          </a:p>
          <a:p>
            <a:pPr eaLnBrk="1" hangingPunct="1"/>
            <a:r>
              <a:rPr lang="ru-RU" sz="2800" dirty="0" smtClean="0"/>
              <a:t>объединить знания , умения и навыки взрослых и детей для достижения общей цели;</a:t>
            </a:r>
          </a:p>
          <a:p>
            <a:pPr eaLnBrk="1" hangingPunct="1"/>
            <a:r>
              <a:rPr lang="ru-RU" sz="2800" dirty="0" smtClean="0"/>
              <a:t>организовать природоохранную работу по охране первоцветов.</a:t>
            </a:r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7" name="Picture 3" descr="C:\Users\Наташа\Downloads\первоцветы\images (23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1433077">
            <a:off x="6687984" y="5470588"/>
            <a:ext cx="1551963" cy="1367471"/>
          </a:xfrm>
          <a:prstGeom prst="hear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Содержимое 2"/>
          <p:cNvSpPr>
            <a:spLocks noGrp="1"/>
          </p:cNvSpPr>
          <p:nvPr>
            <p:ph idx="1"/>
          </p:nvPr>
        </p:nvSpPr>
        <p:spPr>
          <a:xfrm>
            <a:off x="1643041" y="1214438"/>
            <a:ext cx="7015183" cy="4840287"/>
          </a:xfrm>
        </p:spPr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8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800" dirty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/>
              <a:t>Изучение литературы по исследуемой теме.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800" dirty="0" smtClean="0"/>
              <a:t>Исследование первоцветов во время весенней экскурсии.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Новизна проекта в том</a:t>
            </a:r>
            <a:r>
              <a:rPr lang="ru-RU" sz="2800" b="1" u="sng" dirty="0" smtClean="0">
                <a:solidFill>
                  <a:schemeClr val="accent4"/>
                </a:solidFill>
              </a:rPr>
              <a:t>,</a:t>
            </a:r>
            <a:r>
              <a:rPr lang="ru-RU" sz="2800" dirty="0" smtClean="0">
                <a:solidFill>
                  <a:schemeClr val="accent4"/>
                </a:solidFill>
              </a:rPr>
              <a:t> </a:t>
            </a:r>
            <a:r>
              <a:rPr lang="ru-RU" sz="2800" dirty="0" smtClean="0"/>
              <a:t>что есть Красная книга мира, России, Волгоградской области, а мы хотим создать книгу первоцветов Ольховского района.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ru-RU" sz="28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sz="2800" dirty="0" smtClean="0"/>
              <a:t>                  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357166"/>
            <a:ext cx="6553200" cy="121444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Методы исследования:</a:t>
            </a:r>
            <a:endParaRPr lang="ru-RU" sz="3200" b="1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4" descr="1.jpe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2000232" y="5000636"/>
            <a:ext cx="6429420" cy="149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1"/>
          </p:nvPr>
        </p:nvSpPr>
        <p:spPr>
          <a:xfrm>
            <a:off x="1643042" y="142853"/>
            <a:ext cx="7043758" cy="621349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2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Планируемыми результатами проекта является:</a:t>
            </a:r>
            <a:endParaRPr lang="ru-RU" sz="3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dirty="0" smtClean="0"/>
              <a:t>создание книги «Первоцветы Ольховского района»</a:t>
            </a:r>
          </a:p>
          <a:p>
            <a:pPr eaLnBrk="1" hangingPunct="1">
              <a:defRPr/>
            </a:pPr>
            <a:r>
              <a:rPr lang="ru-RU" dirty="0" smtClean="0"/>
              <a:t>выпуск агитационных листовок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«Оставим первоцветы весне»,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выпуск экологической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газеты.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42875"/>
            <a:ext cx="7772400" cy="2857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16388" name="Рисунок 4" descr="P105071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4942" y="4071942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57356" y="1214421"/>
          <a:ext cx="682944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7361"/>
                <a:gridCol w="1707361"/>
                <a:gridCol w="1707361"/>
                <a:gridCol w="1707361"/>
              </a:tblGrid>
              <a:tr h="3371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 1 до 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 4 до 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Более 7</a:t>
                      </a:r>
                      <a:endParaRPr lang="ru-RU" dirty="0"/>
                    </a:p>
                  </a:txBody>
                  <a:tcPr/>
                </a:tc>
              </a:tr>
              <a:tr h="337188">
                <a:tc>
                  <a:txBody>
                    <a:bodyPr/>
                    <a:lstStyle/>
                    <a:p>
                      <a:r>
                        <a:rPr lang="ru-RU" dirty="0" smtClean="0"/>
                        <a:t>1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90 %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337188">
                <a:tc>
                  <a:txBody>
                    <a:bodyPr/>
                    <a:lstStyle/>
                    <a:p>
                      <a:r>
                        <a:rPr lang="ru-RU" dirty="0" smtClean="0"/>
                        <a:t>2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337188">
                <a:tc>
                  <a:txBody>
                    <a:bodyPr/>
                    <a:lstStyle/>
                    <a:p>
                      <a:r>
                        <a:rPr lang="ru-RU" dirty="0" smtClean="0"/>
                        <a:t>3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337188">
                <a:tc>
                  <a:txBody>
                    <a:bodyPr/>
                    <a:lstStyle/>
                    <a:p>
                      <a:r>
                        <a:rPr lang="ru-RU" dirty="0" smtClean="0"/>
                        <a:t>4 классы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2"/>
                </a:solidFill>
                <a:effectLst/>
                <a:cs typeface="Times New Roman" pitchFamily="18" charset="0"/>
              </a:rPr>
              <a:t>1 этап-</a:t>
            </a:r>
            <a:r>
              <a:rPr lang="ru-RU" sz="2800" b="1" dirty="0" smtClean="0">
                <a:solidFill>
                  <a:schemeClr val="accent2"/>
                </a:solidFill>
              </a:rPr>
              <a:t> погружение в проект</a:t>
            </a:r>
            <a:r>
              <a:rPr lang="ru-RU" sz="2800" b="1" dirty="0" smtClean="0">
                <a:solidFill>
                  <a:schemeClr val="accent2"/>
                </a:solidFill>
                <a:effectLst/>
                <a:cs typeface="Times New Roman" pitchFamily="18" charset="0"/>
              </a:rPr>
              <a:t> .</a:t>
            </a:r>
            <a:br>
              <a:rPr lang="ru-RU" sz="2800" b="1" dirty="0" smtClean="0">
                <a:solidFill>
                  <a:schemeClr val="accent2"/>
                </a:solidFill>
                <a:effectLst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accent2"/>
                </a:solidFill>
                <a:effectLst/>
                <a:cs typeface="Times New Roman" pitchFamily="18" charset="0"/>
              </a:rPr>
              <a:t>Анкетирование учащихся.</a:t>
            </a:r>
            <a:endParaRPr lang="ru-RU" sz="2800" b="1" dirty="0">
              <a:solidFill>
                <a:schemeClr val="accent2"/>
              </a:solidFill>
              <a:effectLst/>
              <a:cs typeface="Times New Roman" pitchFamily="18" charset="0"/>
            </a:endParaRPr>
          </a:p>
        </p:txBody>
      </p:sp>
      <p:pic>
        <p:nvPicPr>
          <p:cNvPr id="17443" name="Рисунок 4" descr="DSCN0119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928794" y="3286124"/>
            <a:ext cx="6692199" cy="3365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accent2"/>
                </a:solidFill>
                <a:effectLst/>
                <a:cs typeface="Times New Roman" pitchFamily="18" charset="0"/>
              </a:rPr>
              <a:t>2.</a:t>
            </a:r>
            <a:r>
              <a:rPr lang="ru-RU" sz="3200" dirty="0" smtClean="0">
                <a:solidFill>
                  <a:schemeClr val="accent2"/>
                </a:solidFill>
                <a:effectLst/>
              </a:rPr>
              <a:t>Планирование деятельности.</a:t>
            </a:r>
            <a:endParaRPr lang="ru-RU" sz="3200" dirty="0">
              <a:solidFill>
                <a:schemeClr val="accent2"/>
              </a:solidFill>
              <a:effectLst/>
              <a:cs typeface="Times New Roman" pitchFamily="18" charset="0"/>
            </a:endParaRPr>
          </a:p>
        </p:txBody>
      </p:sp>
      <p:pic>
        <p:nvPicPr>
          <p:cNvPr id="18435" name="Содержимое 8" descr="P1050694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643042" y="910810"/>
            <a:ext cx="3452811" cy="2589608"/>
          </a:xfrm>
        </p:spPr>
      </p:pic>
      <p:pic>
        <p:nvPicPr>
          <p:cNvPr id="18436" name="Рисунок 9" descr="P1050691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57818" y="857171"/>
            <a:ext cx="3476623" cy="2606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10" descr="P1050705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86380" y="3839768"/>
            <a:ext cx="3452810" cy="258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11" descr="P1050706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714480" y="3839783"/>
            <a:ext cx="3428998" cy="2572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Содержимое 3" descr="P1050689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14480" y="1214422"/>
            <a:ext cx="7001011" cy="525146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chemeClr val="accent2"/>
                </a:solidFill>
                <a:effectLst/>
              </a:rPr>
              <a:t>3.Осуществление деятельности.</a:t>
            </a:r>
            <a:endParaRPr lang="ru-RU" sz="3200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Содержимое 7" descr="P1020129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14480" y="3929066"/>
            <a:ext cx="3405223" cy="255428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1508" name="Рисунок 4" descr="P1020125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14480" y="428604"/>
            <a:ext cx="2361254" cy="320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5" descr="P1020130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14810" y="428604"/>
            <a:ext cx="2342874" cy="321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Рисунок 8" descr="P1020124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711837" y="428603"/>
            <a:ext cx="2094026" cy="3214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10" descr="P1020147.JPG"/>
          <p:cNvPicPr>
            <a:picLocks noChangeAspect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357818" y="3911931"/>
            <a:ext cx="3476620" cy="260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43263" y="142875"/>
            <a:ext cx="3329001" cy="107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kern="10" dirty="0">
                <a:ln w="9525">
                  <a:noFill/>
                  <a:round/>
                  <a:headEnd/>
                  <a:tailEnd/>
                </a:ln>
                <a:solidFill>
                  <a:schemeClr val="accent2"/>
                </a:solidFill>
                <a:latin typeface="Times New Roman"/>
                <a:cs typeface="Times New Roman"/>
              </a:rPr>
              <a:t>Характеристика проекта: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50" y="1285875"/>
            <a:ext cx="62611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  По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направленности- </a:t>
            </a:r>
            <a:r>
              <a:rPr lang="ru-RU" sz="20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экологический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88" y="1785938"/>
            <a:ext cx="6643687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  По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количеству участников –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ru-RU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групповой</a:t>
            </a:r>
            <a:endParaRPr lang="ru-RU" sz="20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3" y="2428875"/>
            <a:ext cx="622776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По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продолжительности выполнения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–</a:t>
            </a:r>
          </a:p>
          <a:p>
            <a:pPr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</a:t>
            </a:r>
            <a:r>
              <a:rPr lang="ru-RU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долгосрочный </a:t>
            </a:r>
            <a:endParaRPr lang="ru-RU" sz="2000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625" y="3244850"/>
            <a:ext cx="8429625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                 Участники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проекта: </a:t>
            </a:r>
            <a:r>
              <a:rPr lang="ru-RU" sz="20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Телегина Анна, </a:t>
            </a:r>
          </a:p>
          <a:p>
            <a:pPr>
              <a:defRPr/>
            </a:pPr>
            <a:r>
              <a:rPr lang="ru-RU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</a:t>
            </a:r>
            <a:r>
              <a:rPr lang="ru-RU" sz="2000" i="1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Конотопова</a:t>
            </a:r>
            <a:r>
              <a:rPr lang="ru-RU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Анастасия  </a:t>
            </a:r>
          </a:p>
          <a:p>
            <a:pPr>
              <a:defRPr/>
            </a:pPr>
            <a:r>
              <a:rPr lang="ru-RU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</a:t>
            </a:r>
            <a:r>
              <a:rPr lang="ru-RU" sz="20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учащиеся </a:t>
            </a:r>
            <a:r>
              <a:rPr lang="ru-RU" sz="2000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3 </a:t>
            </a:r>
            <a:r>
              <a:rPr lang="ru-RU" sz="20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«а» класса.</a:t>
            </a:r>
          </a:p>
          <a:p>
            <a:pPr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  <a:p>
            <a:pPr algn="r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                                              Координатор проекта:</a:t>
            </a:r>
          </a:p>
          <a:p>
            <a:pPr algn="r"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  <a:p>
            <a:pPr algn="r"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Ермоленко Галина  Григорьевна.</a:t>
            </a:r>
          </a:p>
        </p:txBody>
      </p:sp>
      <p:pic>
        <p:nvPicPr>
          <p:cNvPr id="10247" name="Рисунок 8" descr="P1050194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15000" y="928688"/>
            <a:ext cx="3094038" cy="276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Рисунок 9" descr="P1050428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57356" y="4286256"/>
            <a:ext cx="31432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Содержимое 3" descr="P102012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85918" y="642918"/>
            <a:ext cx="2286028" cy="328369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20484" name="Рисунок 4" descr="P1020122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15139" y="637975"/>
            <a:ext cx="2171685" cy="3219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5" descr="P1020132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286380" y="4071942"/>
            <a:ext cx="3500438" cy="262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Рисунок 6" descr="P1020126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4286248" y="642918"/>
            <a:ext cx="2259584" cy="325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" descr="C:\Users\Наташа\Downloads\первоцветы\images (14)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1714480" y="4089031"/>
            <a:ext cx="3428998" cy="255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64294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4.Оформление результатов. Книга «Первоцветы Ольховского района»</a:t>
            </a:r>
            <a:endParaRPr lang="ru-RU" sz="2800" b="1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Рисунок 6" descr="P1050685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43042" y="1142984"/>
            <a:ext cx="4524400" cy="339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Содержимое 8" descr="P1050687.JPG"/>
          <p:cNvPicPr>
            <a:picLocks noGrp="1" noChangeAspect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4500562" y="3500438"/>
            <a:ext cx="4175178" cy="313172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14480" y="1000105"/>
          <a:ext cx="6929486" cy="5223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037"/>
                <a:gridCol w="3221449"/>
              </a:tblGrid>
              <a:tr h="386927">
                <a:tc>
                  <a:txBody>
                    <a:bodyPr/>
                    <a:lstStyle/>
                    <a:p>
                      <a:r>
                        <a:rPr lang="ru-RU" dirty="0" smtClean="0"/>
                        <a:t>Луг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Лес </a:t>
                      </a:r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r>
                        <a:rPr lang="ru-RU" dirty="0" smtClean="0"/>
                        <a:t>Гусиный лук (лекарств.)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Пролеска сибирская</a:t>
                      </a:r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r>
                        <a:rPr lang="ru-RU" dirty="0" smtClean="0"/>
                        <a:t>Тюльпан </a:t>
                      </a:r>
                      <a:r>
                        <a:rPr lang="ru-RU" dirty="0" err="1" smtClean="0"/>
                        <a:t>Шренка</a:t>
                      </a:r>
                      <a:r>
                        <a:rPr lang="ru-RU" dirty="0" smtClean="0"/>
                        <a:t> (</a:t>
                      </a:r>
                      <a:r>
                        <a:rPr lang="ru-RU" dirty="0" err="1" smtClean="0"/>
                        <a:t>Кр</a:t>
                      </a:r>
                      <a:r>
                        <a:rPr lang="ru-RU" dirty="0" smtClean="0"/>
                        <a:t>. книга)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Фиалка </a:t>
                      </a:r>
                      <a:r>
                        <a:rPr lang="ru-RU" dirty="0" err="1" smtClean="0"/>
                        <a:t>холмовая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r>
                        <a:rPr lang="ru-RU" dirty="0" smtClean="0"/>
                        <a:t>Тюльпан </a:t>
                      </a:r>
                      <a:r>
                        <a:rPr lang="ru-RU" dirty="0" err="1" smtClean="0"/>
                        <a:t>Биберштейна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Ландыш майский </a:t>
                      </a:r>
                      <a:endParaRPr lang="ru-RU" dirty="0"/>
                    </a:p>
                  </a:txBody>
                  <a:tcPr/>
                </a:tc>
              </a:tr>
              <a:tr h="6771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Рябчик русский (</a:t>
                      </a:r>
                      <a:r>
                        <a:rPr lang="ru-RU" dirty="0" err="1" smtClean="0"/>
                        <a:t>Кр</a:t>
                      </a:r>
                      <a:r>
                        <a:rPr lang="ru-RU" dirty="0" smtClean="0"/>
                        <a:t>. книга)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Незабудка душистая- (лекарств.)</a:t>
                      </a:r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Адонис волжский (</a:t>
                      </a:r>
                      <a:r>
                        <a:rPr lang="ru-RU" dirty="0" err="1" smtClean="0"/>
                        <a:t>Кр</a:t>
                      </a:r>
                      <a:r>
                        <a:rPr lang="ru-RU" dirty="0" smtClean="0"/>
                        <a:t>. книга)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Прострел (сон-трава) (</a:t>
                      </a:r>
                      <a:r>
                        <a:rPr lang="ru-RU" dirty="0" err="1" smtClean="0"/>
                        <a:t>Кр</a:t>
                      </a:r>
                      <a:r>
                        <a:rPr lang="ru-RU" dirty="0" smtClean="0"/>
                        <a:t>. книга)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71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dirty="0" smtClean="0"/>
                        <a:t>Пасту́шья су́мка </a:t>
                      </a:r>
                      <a:r>
                        <a:rPr lang="ru-RU" dirty="0" smtClean="0"/>
                        <a:t>(лекарств.)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r>
                        <a:rPr lang="ru-RU" dirty="0" smtClean="0"/>
                        <a:t>Калужница обыкновенная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Брандушка</a:t>
                      </a:r>
                      <a:r>
                        <a:rPr lang="ru-RU" dirty="0" smtClean="0"/>
                        <a:t> разноцветная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r>
                        <a:rPr lang="ru-RU" dirty="0" smtClean="0"/>
                        <a:t>Чистяк весенний (</a:t>
                      </a:r>
                      <a:r>
                        <a:rPr lang="ru-RU" dirty="0" err="1" smtClean="0"/>
                        <a:t>лекарст</a:t>
                      </a:r>
                      <a:r>
                        <a:rPr lang="ru-RU" dirty="0" smtClean="0"/>
                        <a:t>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6927">
                <a:tc>
                  <a:txBody>
                    <a:bodyPr/>
                    <a:lstStyle/>
                    <a:p>
                      <a:r>
                        <a:rPr lang="ru-RU" dirty="0" smtClean="0"/>
                        <a:t>Хохлатка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/>
          <a:lstStyle/>
          <a:p>
            <a:pPr algn="ctr">
              <a:defRPr/>
            </a:pPr>
            <a:r>
              <a:rPr lang="ru-RU" sz="32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Таблица первоцветов.</a:t>
            </a:r>
            <a:endParaRPr lang="ru-RU" sz="3200" b="1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96" name="Рисунок 5" descr="DSCN0126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72000" y="4643446"/>
            <a:ext cx="1690691" cy="2045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97" name="Рисунок 6" descr="DSCN0119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0694" y="3214686"/>
            <a:ext cx="2008178" cy="136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98" name="Рисунок 7" descr="DSCN0124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102740" y="4643446"/>
            <a:ext cx="144004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Содержимое 3" descr="P1050701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14480" y="1071546"/>
            <a:ext cx="4357715" cy="326902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pPr>
              <a:defRPr/>
            </a:pPr>
            <a:r>
              <a:rPr lang="ru-RU" sz="2800" dirty="0" smtClean="0">
                <a:solidFill>
                  <a:schemeClr val="accent4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5. Отчёт о проделанной работе.</a:t>
            </a:r>
            <a:r>
              <a:rPr lang="ru-RU" sz="2800" b="1" dirty="0" smtClean="0">
                <a:solidFill>
                  <a:schemeClr val="accent2"/>
                </a:solidFill>
              </a:rPr>
              <a:t> </a:t>
            </a:r>
            <a:r>
              <a:rPr lang="ru-RU" sz="28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Презентация результатов.</a:t>
            </a:r>
            <a:endParaRPr lang="ru-RU" sz="2800" b="1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Рисунок 4" descr="P1050703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86314" y="3357561"/>
            <a:ext cx="3943347" cy="3332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Содержимое 3" descr="P1020144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14480" y="1357298"/>
            <a:ext cx="7072333" cy="530425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85728"/>
            <a:ext cx="6553200" cy="107157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/>
                </a:solidFill>
              </a:rPr>
              <a:t>Информационный стенд.</a:t>
            </a:r>
            <a:endParaRPr lang="ru-RU" sz="3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Содержимое 3" descr="P1020167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714480" y="1285860"/>
            <a:ext cx="3309964" cy="248318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6628" name="Рисунок 6" descr="P1020169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806192" y="3929066"/>
            <a:ext cx="2983802" cy="2732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8" descr="P1020165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57950" y="1285860"/>
            <a:ext cx="2428892" cy="243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9" descr="P1020171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4876" y="1285860"/>
            <a:ext cx="2143124" cy="2460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8" descr="P1050707.JPG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785918" y="3929066"/>
            <a:ext cx="3643272" cy="2732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928794" y="0"/>
            <a:ext cx="68580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GB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Выпускаем</a:t>
            </a:r>
            <a:r>
              <a:rPr lang="en-GB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листовки</a:t>
            </a:r>
            <a:r>
              <a:rPr lang="en-GB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первоцвета  </a:t>
            </a:r>
            <a:r>
              <a:rPr lang="en-GB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en-GB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  </a:t>
            </a:r>
            <a:r>
              <a:rPr lang="en-GB" sz="2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распространяем</a:t>
            </a:r>
            <a:r>
              <a:rPr lang="en-GB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их</a:t>
            </a:r>
            <a:r>
              <a:rPr lang="en-GB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среди</a:t>
            </a:r>
            <a:r>
              <a:rPr lang="en-GB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lang="en-GB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Содержимое 3" descr="P1020140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714480" y="857232"/>
            <a:ext cx="7024742" cy="575379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5715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/>
                </a:solidFill>
              </a:rPr>
              <a:t>Берегите цветы!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pic>
        <p:nvPicPr>
          <p:cNvPr id="27652" name="Содержимое 3" descr="P1020137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14480" y="3643314"/>
            <a:ext cx="233838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6" descr="P1020136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6500826" y="3714752"/>
            <a:ext cx="2179017" cy="2786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Содержимое 3" descr="P1020142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643042" y="1214422"/>
            <a:ext cx="7143772" cy="535782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85728"/>
            <a:ext cx="6553200" cy="92869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/>
                </a:solidFill>
              </a:rPr>
              <a:t>Берегите цветы!</a:t>
            </a:r>
            <a:endParaRPr lang="ru-RU" sz="3200" b="1" dirty="0">
              <a:solidFill>
                <a:schemeClr val="tx2">
                  <a:satMod val="20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Содержимое 2"/>
          <p:cNvSpPr>
            <a:spLocks noGrp="1"/>
          </p:cNvSpPr>
          <p:nvPr>
            <p:ph idx="1"/>
          </p:nvPr>
        </p:nvSpPr>
        <p:spPr>
          <a:xfrm>
            <a:off x="1643042" y="2143124"/>
            <a:ext cx="7043758" cy="4714875"/>
          </a:xfrm>
        </p:spPr>
        <p:txBody>
          <a:bodyPr/>
          <a:lstStyle/>
          <a:p>
            <a:pPr marL="411163" eaLnBrk="1" hangingPunct="1">
              <a:buFont typeface="Wingdings 3" pitchFamily="18" charset="2"/>
              <a:buNone/>
            </a:pPr>
            <a:endParaRPr lang="ru-RU" dirty="0" smtClean="0"/>
          </a:p>
          <a:p>
            <a:pPr marL="411163" eaLnBrk="1" hangingPunct="1">
              <a:buFont typeface="Wingdings 3" pitchFamily="18" charset="2"/>
              <a:buNone/>
            </a:pPr>
            <a:r>
              <a:rPr lang="ru-RU" dirty="0" smtClean="0"/>
              <a:t> </a:t>
            </a:r>
            <a:r>
              <a:rPr lang="ru-RU" sz="2800" dirty="0" smtClean="0"/>
              <a:t>Не собирать первоцветы в букеты.</a:t>
            </a:r>
          </a:p>
          <a:p>
            <a:pPr marL="411163" eaLnBrk="1" hangingPunct="1">
              <a:buFont typeface="Wingdings 3" pitchFamily="18" charset="2"/>
              <a:buNone/>
            </a:pPr>
            <a:r>
              <a:rPr lang="ru-RU" sz="2800" dirty="0" smtClean="0"/>
              <a:t> НЕ выкапывать луковицы весенних цветов.</a:t>
            </a:r>
          </a:p>
          <a:p>
            <a:pPr marL="411163" eaLnBrk="1" hangingPunct="1">
              <a:buFont typeface="Wingdings" pitchFamily="2" charset="2"/>
              <a:buChar char=""/>
            </a:pPr>
            <a:r>
              <a:rPr lang="ru-RU" sz="2800" dirty="0" smtClean="0"/>
              <a:t>Вести разъяснительную работу среди  школьников.</a:t>
            </a:r>
          </a:p>
          <a:p>
            <a:pPr marL="411163" eaLnBrk="1" hangingPunct="1">
              <a:buFont typeface="Wingdings" pitchFamily="2" charset="2"/>
              <a:buChar char=""/>
            </a:pPr>
            <a:r>
              <a:rPr lang="ru-RU" sz="2800" dirty="0" smtClean="0"/>
              <a:t>Развешивать агитационные плакаты в общественных местах.</a:t>
            </a:r>
          </a:p>
          <a:p>
            <a:pPr marL="411163" eaLnBrk="1" hangingPunct="1">
              <a:buFont typeface="Wingdings" pitchFamily="2" charset="2"/>
              <a:buChar char=""/>
            </a:pPr>
            <a:r>
              <a:rPr lang="ru-RU" sz="2800" dirty="0" smtClean="0"/>
              <a:t>Выпускать листовки</a:t>
            </a:r>
            <a:r>
              <a:rPr lang="ru-RU" dirty="0" smtClean="0"/>
              <a:t>.</a:t>
            </a:r>
          </a:p>
          <a:p>
            <a:pPr marL="411163" eaLnBrk="1" hangingPunct="1">
              <a:buFont typeface="Wingdings" pitchFamily="2" charset="2"/>
              <a:buChar char=""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142852"/>
            <a:ext cx="7043758" cy="157163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Что мы можем сделать для того, чтобы сохранить первоцветы?</a:t>
            </a:r>
            <a:r>
              <a:rPr lang="ru-RU" dirty="0" smtClean="0">
                <a:solidFill>
                  <a:schemeClr val="accent4"/>
                </a:solidFill>
              </a:rPr>
              <a:t/>
            </a:r>
            <a:br>
              <a:rPr lang="ru-RU" dirty="0" smtClean="0">
                <a:solidFill>
                  <a:schemeClr val="accent4"/>
                </a:solidFill>
              </a:rPr>
            </a:br>
            <a:endParaRPr lang="ru-RU" dirty="0">
              <a:solidFill>
                <a:schemeClr val="accent4"/>
              </a:solidFill>
            </a:endParaRPr>
          </a:p>
        </p:txBody>
      </p:sp>
      <p:pic>
        <p:nvPicPr>
          <p:cNvPr id="29700" name="Picture 2" descr="C:\Users\Наташа\Downloads\первоцветы\181010S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29388" y="1142984"/>
            <a:ext cx="2381248" cy="178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C:\Users\Наташа\Downloads\первоцветы\articles18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572396" y="5500702"/>
            <a:ext cx="1139797" cy="1139797"/>
          </a:xfrm>
          <a:prstGeom prst="ellipse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92869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3200" b="1" dirty="0"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4" name="Рисунок 3" descr="P1020133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86380" y="1071546"/>
            <a:ext cx="3341194" cy="4857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Прямоугольник 6"/>
          <p:cNvSpPr>
            <a:spLocks noChangeArrowheads="1"/>
          </p:cNvSpPr>
          <p:nvPr/>
        </p:nvSpPr>
        <p:spPr bwMode="auto">
          <a:xfrm>
            <a:off x="1714480" y="1000108"/>
            <a:ext cx="335758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Corbel" pitchFamily="34" charset="0"/>
              </a:rPr>
              <a:t>Наша задача сделать все, что в наших силах для того, чтобы первоцветы не попадали не только в рюкзаки, но и в списки редких и охраняемых растений.            </a:t>
            </a:r>
            <a:endParaRPr lang="ru-RU" sz="2800" dirty="0">
              <a:latin typeface="Corbel" pitchFamily="34" charset="0"/>
            </a:endParaRPr>
          </a:p>
        </p:txBody>
      </p:sp>
      <p:pic>
        <p:nvPicPr>
          <p:cNvPr id="8" name="Picture 2" descr="C:\Users\Наташа\Downloads\первоцветы\articles18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500298" y="5643554"/>
            <a:ext cx="1214446" cy="1214446"/>
          </a:xfrm>
          <a:prstGeom prst="ellipse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Ольховка.</a:t>
            </a:r>
            <a:endParaRPr lang="ru-RU" dirty="0"/>
          </a:p>
        </p:txBody>
      </p:sp>
      <p:pic>
        <p:nvPicPr>
          <p:cNvPr id="4" name="Содержимое 3" descr="getImage.jpeg"/>
          <p:cNvPicPr>
            <a:picLocks noGrp="1" noChangeAspect="1"/>
          </p:cNvPicPr>
          <p:nvPr>
            <p:ph idx="1"/>
          </p:nvPr>
        </p:nvPicPr>
        <p:blipFill>
          <a:blip r:embed="rId5" cstate="screen"/>
          <a:stretch>
            <a:fillRect/>
          </a:stretch>
        </p:blipFill>
        <p:spPr>
          <a:xfrm>
            <a:off x="2143108" y="1500174"/>
            <a:ext cx="6181859" cy="4114800"/>
          </a:xfrm>
        </p:spPr>
      </p:pic>
      <p:pic>
        <p:nvPicPr>
          <p:cNvPr id="5" name="вальс весн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screen"/>
          <a:stretch>
            <a:fillRect/>
          </a:stretch>
        </p:blipFill>
        <p:spPr>
          <a:xfrm>
            <a:off x="2214546" y="5929330"/>
            <a:ext cx="304800" cy="304800"/>
          </a:xfrm>
          <a:prstGeom prst="rect">
            <a:avLst/>
          </a:prstGeom>
        </p:spPr>
      </p:pic>
      <p:pic>
        <p:nvPicPr>
          <p:cNvPr id="3" name="вальс весны.mp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="" xmlns:p14="http://schemas.microsoft.com/office/powerpoint/2010/main" r:embed="rId7"/>
              </p:ext>
            </p:extLst>
          </p:nvPr>
        </p:nvPicPr>
        <p:blipFill>
          <a:blip r:embed="rId8" cstate="screen"/>
          <a:stretch>
            <a:fillRect/>
          </a:stretch>
        </p:blipFill>
        <p:spPr>
          <a:xfrm>
            <a:off x="8028384" y="608173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8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numSld="8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Природный памятник «Дубы-великаны».</a:t>
            </a:r>
            <a:endParaRPr lang="ru-RU" dirty="0"/>
          </a:p>
        </p:txBody>
      </p:sp>
      <p:pic>
        <p:nvPicPr>
          <p:cNvPr id="4" name="Содержимое 3" descr="11.jpe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090670" y="1981200"/>
            <a:ext cx="6181859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5000" y="214290"/>
            <a:ext cx="6553200" cy="1000132"/>
          </a:xfrm>
        </p:spPr>
        <p:txBody>
          <a:bodyPr/>
          <a:lstStyle/>
          <a:p>
            <a:r>
              <a:rPr lang="ru-RU" dirty="0" smtClean="0"/>
              <a:t>Природный памятник «Дубы-великаны».</a:t>
            </a:r>
            <a:endParaRPr lang="ru-RU" dirty="0"/>
          </a:p>
        </p:txBody>
      </p:sp>
      <p:pic>
        <p:nvPicPr>
          <p:cNvPr id="4" name="Содержимое 3" descr="P1000768.JP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1714480" y="1714488"/>
            <a:ext cx="3635871" cy="4844165"/>
          </a:xfrm>
          <a:prstGeom prst="rect">
            <a:avLst/>
          </a:prstGeom>
        </p:spPr>
      </p:pic>
      <p:pic>
        <p:nvPicPr>
          <p:cNvPr id="5" name="Содержимое 3" descr="16.jpe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5429256" y="1714488"/>
            <a:ext cx="3286148" cy="487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Игрище.</a:t>
            </a:r>
            <a:endParaRPr lang="ru-RU" dirty="0"/>
          </a:p>
        </p:txBody>
      </p:sp>
      <p:pic>
        <p:nvPicPr>
          <p:cNvPr id="4" name="Содержимое 3" descr="1.jpe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092483" y="1981200"/>
            <a:ext cx="6178233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Игрище.</a:t>
            </a:r>
            <a:endParaRPr lang="ru-RU" dirty="0"/>
          </a:p>
        </p:txBody>
      </p:sp>
      <p:pic>
        <p:nvPicPr>
          <p:cNvPr id="4" name="Содержимое 3" descr="3.jpeg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2092483" y="1981200"/>
            <a:ext cx="6178233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err="1" smtClean="0"/>
              <a:t>Каменно-Бродский</a:t>
            </a:r>
            <a:r>
              <a:rPr lang="ru-RU" sz="3600" dirty="0" smtClean="0"/>
              <a:t> Свято-Троицкий </a:t>
            </a:r>
            <a:r>
              <a:rPr lang="ru-RU" sz="3600" dirty="0" err="1" smtClean="0"/>
              <a:t>Белогородский</a:t>
            </a:r>
            <a:r>
              <a:rPr lang="ru-RU" sz="3600" dirty="0" smtClean="0"/>
              <a:t> мужской монастырь.</a:t>
            </a:r>
            <a:endParaRPr lang="ru-RU" sz="3600" dirty="0"/>
          </a:p>
        </p:txBody>
      </p:sp>
      <p:pic>
        <p:nvPicPr>
          <p:cNvPr id="5" name="Содержимое 4" descr="14.jpe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090670" y="1981200"/>
            <a:ext cx="6181859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Пещеры монастыря.</a:t>
            </a:r>
            <a:endParaRPr lang="ru-RU" dirty="0"/>
          </a:p>
        </p:txBody>
      </p:sp>
      <p:pic>
        <p:nvPicPr>
          <p:cNvPr id="4" name="Содержимое 3" descr="9.jpe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tretch>
            <a:fillRect/>
          </a:stretch>
        </p:blipFill>
        <p:spPr>
          <a:xfrm>
            <a:off x="2090670" y="1981200"/>
            <a:ext cx="6181859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rning_dew">
  <a:themeElements>
    <a:clrScheme name="Тема Offic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morning_dew</Template>
  <TotalTime>142</TotalTime>
  <Words>527</Words>
  <Application>Microsoft Office PowerPoint</Application>
  <PresentationFormat>Экран (4:3)</PresentationFormat>
  <Paragraphs>132</Paragraphs>
  <Slides>29</Slides>
  <Notes>25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morning_dew</vt:lpstr>
      <vt:lpstr>    </vt:lpstr>
      <vt:lpstr>Слайд 2</vt:lpstr>
      <vt:lpstr>Ольховка.</vt:lpstr>
      <vt:lpstr>Природный памятник «Дубы-великаны».</vt:lpstr>
      <vt:lpstr>Природный памятник «Дубы-великаны».</vt:lpstr>
      <vt:lpstr>Игрище.</vt:lpstr>
      <vt:lpstr>Игрище.</vt:lpstr>
      <vt:lpstr>Каменно-Бродский Свято-Троицкий Белогородский мужской монастырь.</vt:lpstr>
      <vt:lpstr>Пещеры монастыря.</vt:lpstr>
      <vt:lpstr>Слайд 10</vt:lpstr>
      <vt:lpstr>Слайд 11</vt:lpstr>
      <vt:lpstr>Цель проекта: привлечь внимание ребят к проблеме исчезновения первоцветов. </vt:lpstr>
      <vt:lpstr>Слайд 13</vt:lpstr>
      <vt:lpstr>Методы исследования:</vt:lpstr>
      <vt:lpstr>Слайд 15</vt:lpstr>
      <vt:lpstr>1 этап- погружение в проект . Анкетирование учащихся.</vt:lpstr>
      <vt:lpstr> 2.Планирование деятельности.</vt:lpstr>
      <vt:lpstr>3.Осуществление деятельности.</vt:lpstr>
      <vt:lpstr>Слайд 19</vt:lpstr>
      <vt:lpstr>Слайд 20</vt:lpstr>
      <vt:lpstr>          4.Оформление результатов. Книга «Первоцветы Ольховского района»</vt:lpstr>
      <vt:lpstr>Таблица первоцветов.</vt:lpstr>
      <vt:lpstr>           5. Отчёт о проделанной работе. Презентация результатов.</vt:lpstr>
      <vt:lpstr>Информационный стенд.</vt:lpstr>
      <vt:lpstr>Слайд 25</vt:lpstr>
      <vt:lpstr>Берегите цветы!</vt:lpstr>
      <vt:lpstr>Берегите цветы!</vt:lpstr>
      <vt:lpstr>Что мы можем сделать для того, чтобы сохранить первоцветы? </vt:lpstr>
      <vt:lpstr>Вывод: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User</dc:creator>
  <cp:lastModifiedBy>123</cp:lastModifiedBy>
  <cp:revision>24</cp:revision>
  <dcterms:created xsi:type="dcterms:W3CDTF">2014-04-19T18:54:46Z</dcterms:created>
  <dcterms:modified xsi:type="dcterms:W3CDTF">2015-03-01T16:46:26Z</dcterms:modified>
</cp:coreProperties>
</file>