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302" r:id="rId4"/>
    <p:sldId id="262" r:id="rId5"/>
    <p:sldId id="260" r:id="rId6"/>
    <p:sldId id="285" r:id="rId7"/>
    <p:sldId id="287" r:id="rId8"/>
    <p:sldId id="288" r:id="rId9"/>
    <p:sldId id="303" r:id="rId10"/>
    <p:sldId id="263" r:id="rId11"/>
    <p:sldId id="277" r:id="rId12"/>
    <p:sldId id="264" r:id="rId13"/>
    <p:sldId id="265" r:id="rId14"/>
    <p:sldId id="266" r:id="rId15"/>
    <p:sldId id="273" r:id="rId16"/>
    <p:sldId id="275" r:id="rId17"/>
    <p:sldId id="280" r:id="rId18"/>
    <p:sldId id="271" r:id="rId19"/>
    <p:sldId id="286" r:id="rId20"/>
    <p:sldId id="281" r:id="rId21"/>
    <p:sldId id="282" r:id="rId22"/>
    <p:sldId id="301" r:id="rId23"/>
    <p:sldId id="283" r:id="rId24"/>
    <p:sldId id="299" r:id="rId25"/>
    <p:sldId id="297" r:id="rId26"/>
    <p:sldId id="313" r:id="rId27"/>
    <p:sldId id="293" r:id="rId28"/>
    <p:sldId id="305" r:id="rId29"/>
    <p:sldId id="309" r:id="rId30"/>
    <p:sldId id="310" r:id="rId31"/>
    <p:sldId id="312" r:id="rId32"/>
    <p:sldId id="294" r:id="rId33"/>
    <p:sldId id="295" r:id="rId34"/>
    <p:sldId id="296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cut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cut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cut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cut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cut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cut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cut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cut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cut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cut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cut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21.03.2015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cut thruBlk="1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  <a:latin typeface="Century Schoolbook" pitchFamily="18" charset="0"/>
              </a:rPr>
              <a:t>Проект на тему: </a:t>
            </a:r>
            <a:br>
              <a:rPr lang="ru-RU" sz="2400" b="1" dirty="0" smtClean="0">
                <a:solidFill>
                  <a:schemeClr val="tx1"/>
                </a:solidFill>
                <a:latin typeface="Century Schoolbook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Century Schoolbook" pitchFamily="18" charset="0"/>
              </a:rPr>
              <a:t>« Осторожно: пыль!»</a:t>
            </a:r>
            <a:endParaRPr lang="ru-RU" sz="2400" b="1" dirty="0">
              <a:solidFill>
                <a:schemeClr val="tx1"/>
              </a:solidFill>
              <a:latin typeface="Century Schoolbook" pitchFamily="18" charset="0"/>
            </a:endParaRPr>
          </a:p>
        </p:txBody>
      </p:sp>
      <p:pic>
        <p:nvPicPr>
          <p:cNvPr id="7" name="Содержимое 6" descr="3_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8000" y="1571612"/>
            <a:ext cx="5667404" cy="492922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sp>
        <p:nvSpPr>
          <p:cNvPr id="6" name="Текст 5"/>
          <p:cNvSpPr>
            <a:spLocks noGrp="1"/>
          </p:cNvSpPr>
          <p:nvPr>
            <p:ph type="body" sz="half" idx="4294967295"/>
          </p:nvPr>
        </p:nvSpPr>
        <p:spPr>
          <a:xfrm>
            <a:off x="0" y="1435100"/>
            <a:ext cx="3008313" cy="506573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dirty="0" smtClean="0">
                <a:solidFill>
                  <a:srgbClr val="C00000"/>
                </a:solidFill>
                <a:latin typeface="Century Schoolbook" pitchFamily="18" charset="0"/>
              </a:rPr>
              <a:t>Работу</a:t>
            </a:r>
          </a:p>
          <a:p>
            <a:pPr>
              <a:buNone/>
            </a:pPr>
            <a:r>
              <a:rPr lang="ru-RU" sz="2400" dirty="0" smtClean="0">
                <a:solidFill>
                  <a:srgbClr val="C00000"/>
                </a:solidFill>
                <a:latin typeface="Century Schoolbook" pitchFamily="18" charset="0"/>
              </a:rPr>
              <a:t>выполнили:</a:t>
            </a:r>
          </a:p>
          <a:p>
            <a:pPr>
              <a:buNone/>
            </a:pPr>
            <a:r>
              <a:rPr lang="ru-RU" sz="2400" dirty="0" smtClean="0">
                <a:solidFill>
                  <a:srgbClr val="C00000"/>
                </a:solidFill>
                <a:latin typeface="Century Schoolbook" pitchFamily="18" charset="0"/>
              </a:rPr>
              <a:t>ученицы 8 класса</a:t>
            </a:r>
          </a:p>
          <a:p>
            <a:pPr>
              <a:buNone/>
            </a:pPr>
            <a:r>
              <a:rPr lang="ru-RU" sz="2400" dirty="0" smtClean="0">
                <a:solidFill>
                  <a:srgbClr val="C00000"/>
                </a:solidFill>
                <a:latin typeface="Century Schoolbook" pitchFamily="18" charset="0"/>
              </a:rPr>
              <a:t>МКОУ</a:t>
            </a:r>
          </a:p>
          <a:p>
            <a:pPr>
              <a:buNone/>
            </a:pPr>
            <a:r>
              <a:rPr lang="ru-RU" sz="2400" dirty="0" smtClean="0">
                <a:solidFill>
                  <a:srgbClr val="C00000"/>
                </a:solidFill>
                <a:latin typeface="Century Schoolbook" pitchFamily="18" charset="0"/>
              </a:rPr>
              <a:t>Плотниковской</a:t>
            </a:r>
          </a:p>
          <a:p>
            <a:pPr>
              <a:buNone/>
            </a:pPr>
            <a:r>
              <a:rPr lang="ru-RU" sz="2400" dirty="0" smtClean="0">
                <a:solidFill>
                  <a:srgbClr val="C00000"/>
                </a:solidFill>
                <a:latin typeface="Century Schoolbook" pitchFamily="18" charset="0"/>
              </a:rPr>
              <a:t>СОШ Семгайкина</a:t>
            </a:r>
          </a:p>
          <a:p>
            <a:pPr>
              <a:buNone/>
            </a:pPr>
            <a:r>
              <a:rPr lang="ru-RU" sz="2400" dirty="0" smtClean="0">
                <a:solidFill>
                  <a:srgbClr val="C00000"/>
                </a:solidFill>
                <a:latin typeface="Century Schoolbook" pitchFamily="18" charset="0"/>
              </a:rPr>
              <a:t>Карина и</a:t>
            </a:r>
          </a:p>
          <a:p>
            <a:pPr>
              <a:buNone/>
            </a:pPr>
            <a:r>
              <a:rPr lang="ru-RU" sz="2400" dirty="0" smtClean="0">
                <a:solidFill>
                  <a:srgbClr val="C00000"/>
                </a:solidFill>
                <a:latin typeface="Century Schoolbook" pitchFamily="18" charset="0"/>
              </a:rPr>
              <a:t>Рябухина Алина</a:t>
            </a:r>
          </a:p>
          <a:p>
            <a:pPr>
              <a:buNone/>
            </a:pPr>
            <a:r>
              <a:rPr lang="ru-RU" sz="2400" dirty="0" smtClean="0">
                <a:solidFill>
                  <a:srgbClr val="C00000"/>
                </a:solidFill>
                <a:latin typeface="Century Schoolbook" pitchFamily="18" charset="0"/>
              </a:rPr>
              <a:t>Руководители</a:t>
            </a:r>
          </a:p>
          <a:p>
            <a:pPr>
              <a:buNone/>
            </a:pPr>
            <a:r>
              <a:rPr lang="ru-RU" sz="2400" dirty="0" smtClean="0">
                <a:solidFill>
                  <a:srgbClr val="C00000"/>
                </a:solidFill>
                <a:latin typeface="Century Schoolbook" pitchFamily="18" charset="0"/>
              </a:rPr>
              <a:t>проекта: Куркина</a:t>
            </a:r>
          </a:p>
          <a:p>
            <a:pPr>
              <a:buNone/>
            </a:pPr>
            <a:r>
              <a:rPr lang="ru-RU" sz="2400" dirty="0" smtClean="0">
                <a:solidFill>
                  <a:srgbClr val="C00000"/>
                </a:solidFill>
                <a:latin typeface="Century Schoolbook" pitchFamily="18" charset="0"/>
              </a:rPr>
              <a:t>С.А</a:t>
            </a:r>
          </a:p>
          <a:p>
            <a:pPr>
              <a:buNone/>
            </a:pPr>
            <a:r>
              <a:rPr lang="ru-RU" sz="2400" dirty="0" smtClean="0">
                <a:solidFill>
                  <a:srgbClr val="C00000"/>
                </a:solidFill>
                <a:latin typeface="Century Schoolbook" pitchFamily="18" charset="0"/>
              </a:rPr>
              <a:t>Тянтова О.М</a:t>
            </a:r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  <a:latin typeface="Century Schoolbook" pitchFamily="18" charset="0"/>
              </a:rPr>
              <a:t>Этапы работы над проектом</a:t>
            </a:r>
            <a:endParaRPr lang="ru-RU" sz="2400" b="1" dirty="0">
              <a:solidFill>
                <a:schemeClr val="tx1"/>
              </a:solidFill>
              <a:latin typeface="Century Schoolbook" pitchFamily="18" charset="0"/>
            </a:endParaRPr>
          </a:p>
        </p:txBody>
      </p:sp>
      <p:pic>
        <p:nvPicPr>
          <p:cNvPr id="4" name="Содержимое 3" descr="IMG_095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71538" y="1600200"/>
            <a:ext cx="6715172" cy="5043510"/>
          </a:xfrm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  <a:latin typeface="Century Schoolbook" pitchFamily="18" charset="0"/>
              </a:rPr>
              <a:t>Собираем пыль в кабинете биологии</a:t>
            </a:r>
            <a:endParaRPr lang="ru-RU" sz="2400" b="1" dirty="0">
              <a:solidFill>
                <a:schemeClr val="tx1"/>
              </a:solidFill>
              <a:latin typeface="Century Schoolbook" pitchFamily="18" charset="0"/>
            </a:endParaRPr>
          </a:p>
        </p:txBody>
      </p:sp>
      <p:pic>
        <p:nvPicPr>
          <p:cNvPr id="5" name="Содержимое 4" descr="P2190026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85720" y="1643050"/>
            <a:ext cx="4210080" cy="4429156"/>
          </a:xfrm>
        </p:spPr>
      </p:pic>
      <p:pic>
        <p:nvPicPr>
          <p:cNvPr id="6" name="Содержимое 5" descr="P2190027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357686" y="1571612"/>
            <a:ext cx="4286280" cy="4714908"/>
          </a:xfrm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  <a:latin typeface="Century Schoolbook" pitchFamily="18" charset="0"/>
              </a:rPr>
              <a:t>Как много пыли в кабинете английского?</a:t>
            </a:r>
            <a:endParaRPr lang="ru-RU" sz="2400" b="1" dirty="0">
              <a:solidFill>
                <a:schemeClr val="tx1"/>
              </a:solidFill>
              <a:latin typeface="Century Schoolbook" pitchFamily="18" charset="0"/>
            </a:endParaRPr>
          </a:p>
        </p:txBody>
      </p:sp>
      <p:pic>
        <p:nvPicPr>
          <p:cNvPr id="4" name="Содержимое 3" descr="P219000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57225" y="1600200"/>
            <a:ext cx="7215238" cy="5043510"/>
          </a:xfrm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P219000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7158" y="428604"/>
            <a:ext cx="8429684" cy="60722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  <a:softEdge rad="317500"/>
          </a:effectLst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P219000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14349" y="1142984"/>
            <a:ext cx="7572428" cy="5357850"/>
          </a:xfrm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  <a:latin typeface="Century Schoolbook" pitchFamily="18" charset="0"/>
              </a:rPr>
              <a:t>Пыль в кабинете английского языка</a:t>
            </a:r>
            <a:endParaRPr lang="ru-RU" sz="2400" b="1" dirty="0">
              <a:solidFill>
                <a:schemeClr val="tx1"/>
              </a:solidFill>
              <a:latin typeface="Century Schoolbook" pitchFamily="18" charset="0"/>
            </a:endParaRPr>
          </a:p>
        </p:txBody>
      </p:sp>
      <p:pic>
        <p:nvPicPr>
          <p:cNvPr id="7" name="Содержимое 6" descr="IMG_0957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1643050"/>
            <a:ext cx="4500594" cy="4429156"/>
          </a:xfrm>
        </p:spPr>
      </p:pic>
      <p:pic>
        <p:nvPicPr>
          <p:cNvPr id="8" name="Содержимое 7" descr="IMG_0960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1571612"/>
            <a:ext cx="4281518" cy="4786346"/>
          </a:xfrm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  <a:latin typeface="Century Schoolbook" pitchFamily="18" charset="0"/>
              </a:rPr>
              <a:t>Сбор пыли в кабинете технологии</a:t>
            </a:r>
            <a:endParaRPr lang="ru-RU" sz="2400" b="1" dirty="0">
              <a:solidFill>
                <a:schemeClr val="tx1"/>
              </a:solidFill>
              <a:latin typeface="Century Schoolbook" pitchFamily="18" charset="0"/>
            </a:endParaRPr>
          </a:p>
        </p:txBody>
      </p:sp>
      <p:pic>
        <p:nvPicPr>
          <p:cNvPr id="5" name="Содержимое 4" descr="P224004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714488"/>
            <a:ext cx="4495800" cy="4357718"/>
          </a:xfrm>
        </p:spPr>
      </p:pic>
      <p:pic>
        <p:nvPicPr>
          <p:cNvPr id="6" name="Содержимое 5" descr="P2240047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572000" y="1714488"/>
            <a:ext cx="4324352" cy="4429156"/>
          </a:xfrm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Содержимое 6" descr="IMG_100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1428736"/>
            <a:ext cx="4429156" cy="4857784"/>
          </a:xfrm>
        </p:spPr>
      </p:pic>
      <p:pic>
        <p:nvPicPr>
          <p:cNvPr id="8" name="Содержимое 7" descr="P2190024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572000" y="1428736"/>
            <a:ext cx="4357718" cy="4786346"/>
          </a:xfrm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  <a:latin typeface="Century Schoolbook" pitchFamily="18" charset="0"/>
              </a:rPr>
              <a:t>Изучение пылинок</a:t>
            </a:r>
            <a:endParaRPr lang="ru-RU" sz="2400" b="1" dirty="0">
              <a:solidFill>
                <a:schemeClr val="tx1"/>
              </a:solidFill>
              <a:latin typeface="Century Schoolbook" pitchFamily="18" charset="0"/>
            </a:endParaRPr>
          </a:p>
        </p:txBody>
      </p:sp>
      <p:pic>
        <p:nvPicPr>
          <p:cNvPr id="5" name="Содержимое 4" descr="P2240036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85720" y="1600200"/>
            <a:ext cx="4214842" cy="5043510"/>
          </a:xfrm>
        </p:spPr>
      </p:pic>
      <p:pic>
        <p:nvPicPr>
          <p:cNvPr id="6" name="Содержимое 5" descr="P2240039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572000" y="1600200"/>
            <a:ext cx="4214842" cy="4829196"/>
          </a:xfrm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  <a:latin typeface="Century Schoolbook" pitchFamily="18" charset="0"/>
              </a:rPr>
              <a:t>Пыль, увеличенная в 115 раз</a:t>
            </a:r>
            <a:endParaRPr lang="ru-RU" sz="2400" b="1" dirty="0">
              <a:solidFill>
                <a:schemeClr val="tx1"/>
              </a:solidFill>
              <a:latin typeface="Century Schoolbook" pitchFamily="18" charset="0"/>
            </a:endParaRPr>
          </a:p>
        </p:txBody>
      </p:sp>
      <p:pic>
        <p:nvPicPr>
          <p:cNvPr id="5" name="Содержимое 4" descr="бытовая пыль увеличенная в 115раз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57158" y="1643050"/>
            <a:ext cx="3857652" cy="4357718"/>
          </a:xfrm>
        </p:spPr>
      </p:pic>
      <p:pic>
        <p:nvPicPr>
          <p:cNvPr id="6" name="Содержимое 5" descr="частичка пыли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214810" y="1643050"/>
            <a:ext cx="4471990" cy="4572032"/>
          </a:xfrm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25668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sz="3100" dirty="0">
                <a:solidFill>
                  <a:schemeClr val="tx1"/>
                </a:solidFill>
                <a:latin typeface="Century Schoolbook" pitchFamily="18" charset="0"/>
              </a:rPr>
              <a:t>« </a:t>
            </a:r>
            <a:r>
              <a:rPr lang="ru-RU" sz="2700" b="1" dirty="0">
                <a:solidFill>
                  <a:schemeClr val="tx1"/>
                </a:solidFill>
                <a:latin typeface="Century Schoolbook" pitchFamily="18" charset="0"/>
              </a:rPr>
              <a:t>Болезни происходят частью от образа жизни, частью от воздуха, который мы вводим в себя и которым мы живём» (Гиппократ, древнегреческий врач).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" name="Содержимое 4" descr="1377060219_1-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7224" y="1857364"/>
            <a:ext cx="7500990" cy="47863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  <a:latin typeface="Century Schoolbook" pitchFamily="18" charset="0"/>
              </a:rPr>
              <a:t>Собираем пыль дома</a:t>
            </a:r>
            <a:endParaRPr lang="ru-RU" sz="2400" b="1" dirty="0">
              <a:solidFill>
                <a:schemeClr val="tx1"/>
              </a:solidFill>
              <a:latin typeface="Century Schoolbook" pitchFamily="18" charset="0"/>
            </a:endParaRPr>
          </a:p>
        </p:txBody>
      </p:sp>
      <p:pic>
        <p:nvPicPr>
          <p:cNvPr id="4" name="Содержимое 3" descr="full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2977" y="1500174"/>
            <a:ext cx="6357982" cy="5072098"/>
          </a:xfrm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  <a:latin typeface="Century Schoolbook" pitchFamily="18" charset="0"/>
              </a:rPr>
              <a:t>Пыль в комнате Алины</a:t>
            </a:r>
            <a:endParaRPr lang="ru-RU" sz="2400" b="1" dirty="0">
              <a:solidFill>
                <a:schemeClr val="tx1"/>
              </a:solidFill>
              <a:latin typeface="Century Schoolbook" pitchFamily="18" charset="0"/>
            </a:endParaRPr>
          </a:p>
        </p:txBody>
      </p:sp>
      <p:pic>
        <p:nvPicPr>
          <p:cNvPr id="5" name="Содержимое 4" descr="image (2)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71472" y="1428736"/>
            <a:ext cx="3714776" cy="5043510"/>
          </a:xfrm>
        </p:spPr>
      </p:pic>
      <p:pic>
        <p:nvPicPr>
          <p:cNvPr id="6" name="Содержимое 5" descr="image (3)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429124" y="1600200"/>
            <a:ext cx="3929090" cy="4972072"/>
          </a:xfrm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  <a:latin typeface="Century Schoolbook" pitchFamily="18" charset="0"/>
              </a:rPr>
              <a:t>Пыль с напольного ковра и  кресла</a:t>
            </a:r>
            <a:endParaRPr lang="ru-RU" sz="2400" b="1" dirty="0">
              <a:solidFill>
                <a:schemeClr val="tx1"/>
              </a:solidFill>
              <a:latin typeface="Century Schoolbook" pitchFamily="18" charset="0"/>
            </a:endParaRPr>
          </a:p>
        </p:txBody>
      </p:sp>
      <p:pic>
        <p:nvPicPr>
          <p:cNvPr id="5" name="Содержимое 4" descr="image (1)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00034" y="1600200"/>
            <a:ext cx="4000528" cy="5043510"/>
          </a:xfrm>
        </p:spPr>
      </p:pic>
      <p:pic>
        <p:nvPicPr>
          <p:cNvPr id="6" name="Содержимое 5" descr="image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572000" y="1600200"/>
            <a:ext cx="4143404" cy="5043510"/>
          </a:xfrm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  <a:latin typeface="Century Schoolbook" pitchFamily="18" charset="0"/>
              </a:rPr>
              <a:t>Пыль в комнате Карины</a:t>
            </a:r>
            <a:endParaRPr lang="ru-RU" sz="2400" b="1" dirty="0">
              <a:solidFill>
                <a:schemeClr val="tx1"/>
              </a:solidFill>
              <a:latin typeface="Century Schoolbook" pitchFamily="18" charset="0"/>
            </a:endParaRPr>
          </a:p>
        </p:txBody>
      </p:sp>
      <p:pic>
        <p:nvPicPr>
          <p:cNvPr id="5" name="Содержимое 4" descr="20150315_153020[1]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85720" y="1714488"/>
            <a:ext cx="4357718" cy="4714907"/>
          </a:xfrm>
        </p:spPr>
      </p:pic>
      <p:pic>
        <p:nvPicPr>
          <p:cNvPr id="6" name="Содержимое 5" descr="20150314_165605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1714488"/>
            <a:ext cx="4210080" cy="4714907"/>
          </a:xfrm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  <a:latin typeface="Century Schoolbook" pitchFamily="18" charset="0"/>
              </a:rPr>
              <a:t>Пыль на напольном ковре</a:t>
            </a:r>
            <a:endParaRPr lang="ru-RU" sz="2400" b="1" dirty="0">
              <a:solidFill>
                <a:schemeClr val="tx1"/>
              </a:solidFill>
              <a:latin typeface="Century Schoolbook" pitchFamily="18" charset="0"/>
            </a:endParaRPr>
          </a:p>
        </p:txBody>
      </p:sp>
      <p:pic>
        <p:nvPicPr>
          <p:cNvPr id="5" name="Содержимое 4" descr="IMG_1035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843881"/>
            <a:ext cx="4038600" cy="4038600"/>
          </a:xfrm>
        </p:spPr>
      </p:pic>
      <p:pic>
        <p:nvPicPr>
          <p:cNvPr id="6" name="Содержимое 5" descr="IMG_1038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1843881"/>
            <a:ext cx="4038600" cy="4038600"/>
          </a:xfrm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  <a:latin typeface="Century Schoolbook" pitchFamily="18" charset="0"/>
              </a:rPr>
              <a:t>Результаты</a:t>
            </a:r>
            <a:endParaRPr lang="ru-RU" sz="2400" b="1" dirty="0">
              <a:solidFill>
                <a:schemeClr val="tx1"/>
              </a:solidFill>
              <a:latin typeface="Century Schoolbook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200" dirty="0">
                <a:latin typeface="Century Schoolbook" pitchFamily="18" charset="0"/>
              </a:rPr>
              <a:t>Н</a:t>
            </a:r>
            <a:r>
              <a:rPr lang="ru-RU" sz="2200" dirty="0" smtClean="0">
                <a:latin typeface="Century Schoolbook" pitchFamily="18" charset="0"/>
              </a:rPr>
              <a:t>аибольшее </a:t>
            </a:r>
            <a:r>
              <a:rPr lang="ru-RU" sz="2200" dirty="0">
                <a:latin typeface="Century Schoolbook" pitchFamily="18" charset="0"/>
              </a:rPr>
              <a:t>количество </a:t>
            </a:r>
            <a:r>
              <a:rPr lang="ru-RU" sz="2200" dirty="0" smtClean="0">
                <a:latin typeface="Century Schoolbook" pitchFamily="18" charset="0"/>
              </a:rPr>
              <a:t>пыли белого цвета</a:t>
            </a:r>
          </a:p>
          <a:p>
            <a:pPr>
              <a:buNone/>
            </a:pPr>
            <a:r>
              <a:rPr lang="ru-RU" sz="2200" dirty="0" smtClean="0">
                <a:latin typeface="Century Schoolbook" pitchFamily="18" charset="0"/>
              </a:rPr>
              <a:t>присутствовало </a:t>
            </a:r>
            <a:r>
              <a:rPr lang="ru-RU" sz="2200" dirty="0">
                <a:latin typeface="Century Schoolbook" pitchFamily="18" charset="0"/>
              </a:rPr>
              <a:t>под доской на полу, </a:t>
            </a:r>
            <a:r>
              <a:rPr lang="ru-RU" sz="2200" dirty="0" smtClean="0">
                <a:latin typeface="Century Schoolbook" pitchFamily="18" charset="0"/>
              </a:rPr>
              <a:t>мелких</a:t>
            </a:r>
          </a:p>
          <a:p>
            <a:pPr>
              <a:buNone/>
            </a:pPr>
            <a:r>
              <a:rPr lang="ru-RU" sz="2200" dirty="0" smtClean="0">
                <a:latin typeface="Century Schoolbook" pitchFamily="18" charset="0"/>
              </a:rPr>
              <a:t>частиц </a:t>
            </a:r>
            <a:r>
              <a:rPr lang="ru-RU" sz="2200" dirty="0">
                <a:latin typeface="Century Schoolbook" pitchFamily="18" charset="0"/>
              </a:rPr>
              <a:t>серого цвета больше всего в шкафу, </a:t>
            </a:r>
            <a:r>
              <a:rPr lang="ru-RU" sz="2200" dirty="0" smtClean="0">
                <a:latin typeface="Century Schoolbook" pitchFamily="18" charset="0"/>
              </a:rPr>
              <a:t>на</a:t>
            </a:r>
          </a:p>
          <a:p>
            <a:pPr>
              <a:buNone/>
            </a:pPr>
            <a:r>
              <a:rPr lang="ru-RU" sz="2200" dirty="0" smtClean="0">
                <a:latin typeface="Century Schoolbook" pitchFamily="18" charset="0"/>
              </a:rPr>
              <a:t>полу, на клавиатуре компьютера.</a:t>
            </a:r>
          </a:p>
          <a:p>
            <a:pPr>
              <a:buFont typeface="Wingdings" pitchFamily="2" charset="2"/>
              <a:buChar char="v"/>
            </a:pPr>
            <a:r>
              <a:rPr lang="ru-RU" sz="2200" dirty="0" smtClean="0">
                <a:latin typeface="Century Schoolbook" pitchFamily="18" charset="0"/>
              </a:rPr>
              <a:t>Больше </a:t>
            </a:r>
            <a:r>
              <a:rPr lang="ru-RU" sz="2200" dirty="0">
                <a:latin typeface="Century Schoolbook" pitchFamily="18" charset="0"/>
              </a:rPr>
              <a:t>всего пыли в комнатах девочек </a:t>
            </a:r>
            <a:endParaRPr lang="ru-RU" sz="2200" dirty="0" smtClean="0">
              <a:latin typeface="Century Schoolbook" pitchFamily="18" charset="0"/>
            </a:endParaRPr>
          </a:p>
          <a:p>
            <a:pPr>
              <a:buNone/>
            </a:pPr>
            <a:r>
              <a:rPr lang="ru-RU" sz="2200" dirty="0" smtClean="0">
                <a:latin typeface="Century Schoolbook" pitchFamily="18" charset="0"/>
              </a:rPr>
              <a:t>оказалось </a:t>
            </a:r>
            <a:r>
              <a:rPr lang="ru-RU" sz="2200" dirty="0">
                <a:latin typeface="Century Schoolbook" pitchFamily="18" charset="0"/>
              </a:rPr>
              <a:t>на напольном ковре(4-6 дни</a:t>
            </a:r>
            <a:r>
              <a:rPr lang="ru-RU" sz="2200" dirty="0" smtClean="0">
                <a:latin typeface="Century Schoolbook" pitchFamily="18" charset="0"/>
              </a:rPr>
              <a:t>),</a:t>
            </a:r>
          </a:p>
          <a:p>
            <a:pPr>
              <a:buNone/>
            </a:pPr>
            <a:r>
              <a:rPr lang="ru-RU" sz="2200" dirty="0" smtClean="0">
                <a:latin typeface="Century Schoolbook" pitchFamily="18" charset="0"/>
              </a:rPr>
              <a:t>гораздо меньше </a:t>
            </a:r>
            <a:r>
              <a:rPr lang="ru-RU" sz="2200" dirty="0">
                <a:latin typeface="Century Schoolbook" pitchFamily="18" charset="0"/>
              </a:rPr>
              <a:t>на подоконнике  в первые </a:t>
            </a:r>
            <a:r>
              <a:rPr lang="ru-RU" sz="2200" dirty="0" smtClean="0">
                <a:latin typeface="Century Schoolbook" pitchFamily="18" charset="0"/>
              </a:rPr>
              <a:t>дни</a:t>
            </a:r>
          </a:p>
          <a:p>
            <a:pPr>
              <a:buNone/>
            </a:pPr>
            <a:r>
              <a:rPr lang="ru-RU" sz="2200" dirty="0" smtClean="0">
                <a:latin typeface="Century Schoolbook" pitchFamily="18" charset="0"/>
              </a:rPr>
              <a:t>после уборки</a:t>
            </a:r>
            <a:r>
              <a:rPr lang="ru-RU" sz="2200" dirty="0">
                <a:latin typeface="Century Schoolbook" pitchFamily="18" charset="0"/>
              </a:rPr>
              <a:t>, затем наблюдается </a:t>
            </a:r>
            <a:r>
              <a:rPr lang="ru-RU" sz="2200" dirty="0" smtClean="0">
                <a:latin typeface="Century Schoolbook" pitchFamily="18" charset="0"/>
              </a:rPr>
              <a:t>их запыленность.</a:t>
            </a:r>
          </a:p>
          <a:p>
            <a:pPr>
              <a:buFont typeface="Wingdings" pitchFamily="2" charset="2"/>
              <a:buChar char="v"/>
            </a:pPr>
            <a:r>
              <a:rPr lang="ru-RU" sz="2200" dirty="0" smtClean="0">
                <a:latin typeface="Century Schoolbook" pitchFamily="18" charset="0"/>
              </a:rPr>
              <a:t>Для </a:t>
            </a:r>
            <a:r>
              <a:rPr lang="ru-RU" sz="2200" dirty="0">
                <a:latin typeface="Century Schoolbook" pitchFamily="18" charset="0"/>
              </a:rPr>
              <a:t>таких мест как шкаф, </a:t>
            </a:r>
            <a:r>
              <a:rPr lang="ru-RU" sz="2200" dirty="0" smtClean="0">
                <a:latin typeface="Century Schoolbook" pitchFamily="18" charset="0"/>
              </a:rPr>
              <a:t>характерна</a:t>
            </a:r>
          </a:p>
          <a:p>
            <a:pPr>
              <a:buNone/>
            </a:pPr>
            <a:r>
              <a:rPr lang="ru-RU" sz="2200" dirty="0" smtClean="0">
                <a:latin typeface="Century Schoolbook" pitchFamily="18" charset="0"/>
              </a:rPr>
              <a:t>незначительная </a:t>
            </a:r>
            <a:r>
              <a:rPr lang="ru-RU" sz="2200" dirty="0">
                <a:latin typeface="Century Schoolbook" pitchFamily="18" charset="0"/>
              </a:rPr>
              <a:t>степень загрязненности</a:t>
            </a:r>
            <a:r>
              <a:rPr lang="ru-RU" sz="3000" dirty="0">
                <a:latin typeface="Century Schoolbook" pitchFamily="18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  <a:latin typeface="Century Schoolbook" pitchFamily="18" charset="0"/>
              </a:rPr>
              <a:t>Санитары помещения- хлорофитум, алоэ, драцена, фикус, плющ и другие</a:t>
            </a:r>
            <a:endParaRPr lang="ru-RU" sz="2400" b="1" dirty="0">
              <a:solidFill>
                <a:schemeClr val="tx1"/>
              </a:solidFill>
              <a:latin typeface="Century Schoolbook" pitchFamily="18" charset="0"/>
            </a:endParaRPr>
          </a:p>
        </p:txBody>
      </p:sp>
      <p:pic>
        <p:nvPicPr>
          <p:cNvPr id="4" name="Содержимое 3" descr="foto-xlorofituma-4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57158" y="1428736"/>
            <a:ext cx="4467228" cy="5000660"/>
          </a:xfrm>
        </p:spPr>
      </p:pic>
      <p:pic>
        <p:nvPicPr>
          <p:cNvPr id="6" name="Содержимое 5" descr="d0f74660a8317f8b9b1254cf6c41ccb4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857752" y="1428736"/>
            <a:ext cx="3857652" cy="5000660"/>
          </a:xfrm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143000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  <a:latin typeface="Century Schoolbook" pitchFamily="18" charset="0"/>
              </a:rPr>
              <a:t>Внеклассное мероприятие. Фотоотчёт</a:t>
            </a:r>
            <a:endParaRPr lang="ru-RU" sz="2400" b="1" dirty="0">
              <a:solidFill>
                <a:schemeClr val="tx1"/>
              </a:solidFill>
              <a:latin typeface="Century Schoolbook" pitchFamily="18" charset="0"/>
            </a:endParaRPr>
          </a:p>
        </p:txBody>
      </p:sp>
      <p:pic>
        <p:nvPicPr>
          <p:cNvPr id="5" name="Содержимое 4" descr="P3190004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1785926"/>
            <a:ext cx="4281518" cy="4429156"/>
          </a:xfrm>
        </p:spPr>
      </p:pic>
      <p:pic>
        <p:nvPicPr>
          <p:cNvPr id="6" name="Содержимое 5" descr="P3190015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286248" y="1785926"/>
            <a:ext cx="4643470" cy="4572032"/>
          </a:xfrm>
          <a:prstGeom prst="rect">
            <a:avLst/>
          </a:prstGeom>
          <a:ln>
            <a:noFill/>
          </a:ln>
          <a:effectLst>
            <a:softEdge rad="127000"/>
          </a:effectLst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P319002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8596" y="285728"/>
            <a:ext cx="8286807" cy="635798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P319008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1600200"/>
            <a:ext cx="3959454" cy="4525963"/>
          </a:xfrm>
        </p:spPr>
      </p:pic>
      <p:pic>
        <p:nvPicPr>
          <p:cNvPr id="6" name="Содержимое 5" descr="P3190085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214810" y="1643050"/>
            <a:ext cx="4714908" cy="4500594"/>
          </a:xfrm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54164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  <a:latin typeface="Century Schoolbook" pitchFamily="18" charset="0"/>
              </a:rPr>
              <a:t>Цель: определить состав «уличной» и «домашней» пыли и их влияние на здоровье учащихся</a:t>
            </a:r>
            <a:endParaRPr lang="ru-RU" sz="2400" b="1" dirty="0">
              <a:solidFill>
                <a:schemeClr val="tx1"/>
              </a:solidFill>
              <a:latin typeface="Century Schoolbook" pitchFamily="18" charset="0"/>
            </a:endParaRPr>
          </a:p>
        </p:txBody>
      </p:sp>
      <p:pic>
        <p:nvPicPr>
          <p:cNvPr id="4" name="Содержимое 3" descr="83_main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2844" y="1857364"/>
            <a:ext cx="4286280" cy="5000636"/>
          </a:xfrm>
        </p:spPr>
      </p:pic>
      <p:pic>
        <p:nvPicPr>
          <p:cNvPr id="6" name="Содержимое 5" descr="mitehome.pn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429124" y="1928802"/>
            <a:ext cx="4429156" cy="4714908"/>
          </a:xfrm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P319009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1428736"/>
            <a:ext cx="4281518" cy="4786346"/>
          </a:xfrm>
        </p:spPr>
      </p:pic>
      <p:pic>
        <p:nvPicPr>
          <p:cNvPr id="6" name="Содержимое 5" descr="P3190093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500562" y="1428736"/>
            <a:ext cx="4357718" cy="4857784"/>
          </a:xfrm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P319012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8597" y="214290"/>
            <a:ext cx="8358246" cy="628654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chemeClr val="tx1"/>
                </a:solidFill>
                <a:latin typeface="Century Schoolbook" pitchFamily="18" charset="0"/>
              </a:rPr>
              <a:t/>
            </a:r>
            <a:br>
              <a:rPr lang="ru-RU" sz="3100" b="1" dirty="0" smtClean="0">
                <a:solidFill>
                  <a:schemeClr val="tx1"/>
                </a:solidFill>
                <a:latin typeface="Century Schoolbook" pitchFamily="18" charset="0"/>
              </a:rPr>
            </a:br>
            <a:r>
              <a:rPr lang="ru-RU" sz="2700" b="1" dirty="0" smtClean="0">
                <a:solidFill>
                  <a:schemeClr val="tx1"/>
                </a:solidFill>
                <a:latin typeface="Century Schoolbook" pitchFamily="18" charset="0"/>
              </a:rPr>
              <a:t>Для </a:t>
            </a:r>
            <a:r>
              <a:rPr lang="ru-RU" sz="2700" b="1" dirty="0">
                <a:solidFill>
                  <a:schemeClr val="tx1"/>
                </a:solidFill>
                <a:latin typeface="Century Schoolbook" pitchFamily="18" charset="0"/>
              </a:rPr>
              <a:t>уменьшения  пыли  нужно соблюдать следующие рекомендации:</a:t>
            </a:r>
            <a:r>
              <a:rPr lang="ru-RU" sz="2700" dirty="0"/>
              <a:t/>
            </a:r>
            <a:br>
              <a:rPr lang="ru-RU" sz="2700" dirty="0"/>
            </a:br>
            <a:endParaRPr lang="ru-RU" sz="2700" dirty="0"/>
          </a:p>
        </p:txBody>
      </p:sp>
      <p:pic>
        <p:nvPicPr>
          <p:cNvPr id="6" name="Содержимое 5" descr="868621 (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809800"/>
            <a:ext cx="8229600" cy="4106763"/>
          </a:xfrm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 fontScale="77500" lnSpcReduction="20000"/>
          </a:bodyPr>
          <a:lstStyle/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solidFill>
                  <a:schemeClr val="tx1"/>
                </a:solidFill>
                <a:latin typeface="Century Schoolbook" pitchFamily="18" charset="0"/>
              </a:rPr>
              <a:t>Каждую </a:t>
            </a:r>
            <a:r>
              <a:rPr lang="ru-RU" sz="2400" b="1" dirty="0">
                <a:solidFill>
                  <a:schemeClr val="tx1"/>
                </a:solidFill>
                <a:latin typeface="Century Schoolbook" pitchFamily="18" charset="0"/>
              </a:rPr>
              <a:t>перемену тщательно вымывать </a:t>
            </a:r>
            <a:r>
              <a:rPr lang="ru-RU" sz="2400" b="1" dirty="0" smtClean="0">
                <a:solidFill>
                  <a:schemeClr val="tx1"/>
                </a:solidFill>
                <a:latin typeface="Century Schoolbook" pitchFamily="18" charset="0"/>
              </a:rPr>
              <a:t>доску;</a:t>
            </a: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solidFill>
                  <a:schemeClr val="tx1"/>
                </a:solidFill>
                <a:latin typeface="Century Schoolbook" pitchFamily="18" charset="0"/>
              </a:rPr>
              <a:t> </a:t>
            </a:r>
            <a:r>
              <a:rPr lang="ru-RU" sz="2400" b="1" dirty="0">
                <a:solidFill>
                  <a:schemeClr val="tx1"/>
                </a:solidFill>
                <a:latin typeface="Century Schoolbook" pitchFamily="18" charset="0"/>
              </a:rPr>
              <a:t>На больших переменах делать влажную уборку помещения и </a:t>
            </a:r>
            <a:r>
              <a:rPr lang="ru-RU" sz="2400" b="1" dirty="0" smtClean="0">
                <a:solidFill>
                  <a:schemeClr val="tx1"/>
                </a:solidFill>
                <a:latin typeface="Century Schoolbook" pitchFamily="18" charset="0"/>
              </a:rPr>
              <a:t>проветривать;</a:t>
            </a: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solidFill>
                  <a:schemeClr val="tx1"/>
                </a:solidFill>
                <a:latin typeface="Century Schoolbook" pitchFamily="18" charset="0"/>
              </a:rPr>
              <a:t> </a:t>
            </a:r>
            <a:r>
              <a:rPr lang="ru-RU" sz="2400" b="1" dirty="0">
                <a:solidFill>
                  <a:schemeClr val="tx1"/>
                </a:solidFill>
                <a:latin typeface="Century Schoolbook" pitchFamily="18" charset="0"/>
              </a:rPr>
              <a:t>Следить за чистотой сменной </a:t>
            </a:r>
            <a:r>
              <a:rPr lang="ru-RU" sz="2400" b="1" dirty="0" smtClean="0">
                <a:solidFill>
                  <a:schemeClr val="tx1"/>
                </a:solidFill>
                <a:latin typeface="Century Schoolbook" pitchFamily="18" charset="0"/>
              </a:rPr>
              <a:t>обуви;</a:t>
            </a:r>
            <a:endParaRPr lang="ru-RU" sz="2400" b="1" dirty="0">
              <a:solidFill>
                <a:schemeClr val="tx1"/>
              </a:solidFill>
              <a:latin typeface="Century Schoolbook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solidFill>
                  <a:schemeClr val="tx1"/>
                </a:solidFill>
                <a:latin typeface="Century Schoolbook" pitchFamily="18" charset="0"/>
              </a:rPr>
              <a:t> Завести </a:t>
            </a:r>
            <a:r>
              <a:rPr lang="ru-RU" sz="2400" b="1" dirty="0">
                <a:solidFill>
                  <a:schemeClr val="tx1"/>
                </a:solidFill>
                <a:latin typeface="Century Schoolbook" pitchFamily="18" charset="0"/>
              </a:rPr>
              <a:t>побольше комнатных растений и правильно их </a:t>
            </a:r>
            <a:r>
              <a:rPr lang="ru-RU" sz="2400" b="1" dirty="0" smtClean="0">
                <a:solidFill>
                  <a:schemeClr val="tx1"/>
                </a:solidFill>
                <a:latin typeface="Century Schoolbook" pitchFamily="18" charset="0"/>
              </a:rPr>
              <a:t>подбирать; </a:t>
            </a:r>
            <a:endParaRPr lang="ru-RU" sz="2400" b="1" dirty="0">
              <a:solidFill>
                <a:schemeClr val="tx1"/>
              </a:solidFill>
              <a:latin typeface="Century Schoolbook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solidFill>
                  <a:schemeClr val="tx1"/>
                </a:solidFill>
                <a:latin typeface="Century Schoolbook" pitchFamily="18" charset="0"/>
              </a:rPr>
              <a:t>Приобрести </a:t>
            </a:r>
            <a:r>
              <a:rPr lang="ru-RU" sz="2400" b="1" dirty="0">
                <a:solidFill>
                  <a:schemeClr val="tx1"/>
                </a:solidFill>
                <a:latin typeface="Century Schoolbook" pitchFamily="18" charset="0"/>
              </a:rPr>
              <a:t>маркерную доску, на которой </a:t>
            </a:r>
            <a:r>
              <a:rPr lang="ru-RU" sz="2400" b="1" dirty="0" smtClean="0">
                <a:solidFill>
                  <a:schemeClr val="tx1"/>
                </a:solidFill>
                <a:latin typeface="Century Schoolbook" pitchFamily="18" charset="0"/>
              </a:rPr>
              <a:t>можно  писать </a:t>
            </a:r>
            <a:r>
              <a:rPr lang="ru-RU" sz="2400" b="1" dirty="0">
                <a:solidFill>
                  <a:schemeClr val="tx1"/>
                </a:solidFill>
                <a:latin typeface="Century Schoolbook" pitchFamily="18" charset="0"/>
              </a:rPr>
              <a:t>не мелом, а фломастером или использовать на уроках интерактивную </a:t>
            </a:r>
            <a:r>
              <a:rPr lang="ru-RU" sz="2400" b="1" dirty="0" smtClean="0">
                <a:solidFill>
                  <a:schemeClr val="tx1"/>
                </a:solidFill>
                <a:latin typeface="Century Schoolbook" pitchFamily="18" charset="0"/>
              </a:rPr>
              <a:t>доску.</a:t>
            </a:r>
            <a:endParaRPr lang="ru-RU" sz="2400" b="1" dirty="0">
              <a:solidFill>
                <a:schemeClr val="tx1"/>
              </a:solidFill>
              <a:latin typeface="Century Schoolbook" pitchFamily="18" charset="0"/>
            </a:endParaRPr>
          </a:p>
          <a:p>
            <a:endParaRPr lang="ru-RU" dirty="0"/>
          </a:p>
        </p:txBody>
      </p:sp>
      <p:pic>
        <p:nvPicPr>
          <p:cNvPr id="6" name="Содержимое 5" descr="PIA10019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572000" y="1571612"/>
            <a:ext cx="4214842" cy="45005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  <a:latin typeface="Century Schoolbook" pitchFamily="18" charset="0"/>
              </a:rPr>
              <a:t>Будьте здоровы! Спасибо за внимание!</a:t>
            </a:r>
            <a:endParaRPr lang="ru-RU" sz="2400" b="1" dirty="0">
              <a:solidFill>
                <a:schemeClr val="tx1"/>
              </a:solidFill>
              <a:latin typeface="Century Schoolbook" pitchFamily="18" charset="0"/>
            </a:endParaRPr>
          </a:p>
        </p:txBody>
      </p:sp>
      <p:pic>
        <p:nvPicPr>
          <p:cNvPr id="4" name="Содержимое 3" descr="1346339464_stress-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720" y="1571612"/>
            <a:ext cx="8572559" cy="5000659"/>
          </a:xfrm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  <a:latin typeface="Century Schoolbook" pitchFamily="18" charset="0"/>
              </a:rPr>
              <a:t>Задачи работы:</a:t>
            </a:r>
            <a:endParaRPr lang="ru-RU" sz="2400" b="1" dirty="0">
              <a:solidFill>
                <a:schemeClr val="tx1"/>
              </a:solidFill>
              <a:latin typeface="Century Schoolbook" pitchFamily="18" charset="0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>
              <a:buFont typeface="Wingdings" pitchFamily="2" charset="2"/>
              <a:buChar char="v"/>
            </a:pPr>
            <a:r>
              <a:rPr lang="ru-RU" dirty="0" smtClean="0">
                <a:latin typeface="Century Schoolbook" pitchFamily="18" charset="0"/>
              </a:rPr>
              <a:t>рассмотреть определение «пыль» и её классификацию;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latin typeface="Century Schoolbook" pitchFamily="18" charset="0"/>
              </a:rPr>
              <a:t> выяснить причины образования пыли;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latin typeface="Century Schoolbook" pitchFamily="18" charset="0"/>
              </a:rPr>
              <a:t>провести опрос обучающихся МКОУ Плотниковской СОШ о знании вреда пыли и значении сменной обуви;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latin typeface="Century Schoolbook" pitchFamily="18" charset="0"/>
              </a:rPr>
              <a:t>определить степень запылённости учебных кабинетов и комнат в доме с помощью скотча и ватных дисков;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latin typeface="Century Schoolbook" pitchFamily="18" charset="0"/>
              </a:rPr>
              <a:t> выявить степень опасности воздействия пыли на организм человека;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latin typeface="Century Schoolbook" pitchFamily="18" charset="0"/>
              </a:rPr>
              <a:t> предложить меры по уменьшению пыли в воздухе окружающего пространства;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latin typeface="Century Schoolbook" pitchFamily="18" charset="0"/>
              </a:rPr>
              <a:t> разработать и провести  тематическое внеклассное мероприятие</a:t>
            </a:r>
            <a:endParaRPr lang="ru-RU" dirty="0">
              <a:latin typeface="Century Schoolbook" pitchFamily="18" charset="0"/>
            </a:endParaRPr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  <a:latin typeface="Century Schoolbook" pitchFamily="18" charset="0"/>
              </a:rPr>
              <a:t>По результатам опроса в нашей школе у 4 учащихся есть аллергия на пыль</a:t>
            </a:r>
            <a:endParaRPr lang="ru-RU" sz="2400" b="1" dirty="0">
              <a:solidFill>
                <a:schemeClr val="tx1"/>
              </a:solidFill>
              <a:latin typeface="Century Schoolbook" pitchFamily="18" charset="0"/>
            </a:endParaRPr>
          </a:p>
        </p:txBody>
      </p:sp>
      <p:pic>
        <p:nvPicPr>
          <p:cNvPr id="1026" name="Picture 2" descr="C:\Users\Олимпиада\Desktop\фото для презентации проэкта\Новая папка\1350204594_lechenie-gaymorita-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73279" y="1600200"/>
            <a:ext cx="6797441" cy="4525963"/>
          </a:xfrm>
          <a:prstGeom prst="rect">
            <a:avLst/>
          </a:prstGeom>
          <a:noFill/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2143116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2400" b="1" dirty="0">
                <a:solidFill>
                  <a:schemeClr val="tx1"/>
                </a:solidFill>
                <a:latin typeface="Century Schoolbook" pitchFamily="18" charset="0"/>
              </a:rPr>
              <a:t>Пылью </a:t>
            </a:r>
            <a:r>
              <a:rPr lang="ru-RU" sz="2400" b="1" dirty="0" smtClean="0">
                <a:solidFill>
                  <a:schemeClr val="tx1"/>
                </a:solidFill>
                <a:latin typeface="Century Schoolbook" pitchFamily="18" charset="0"/>
              </a:rPr>
              <a:t>называются </a:t>
            </a:r>
            <a:r>
              <a:rPr lang="ru-RU" sz="2400" b="1" dirty="0">
                <a:solidFill>
                  <a:schemeClr val="tx1"/>
                </a:solidFill>
                <a:latin typeface="Century Schoolbook" pitchFamily="18" charset="0"/>
              </a:rPr>
              <a:t>измельченные или полученные иным путем мелкие частицы твердых веществ, витающие (находящиеся в движении) некоторое время в </a:t>
            </a:r>
            <a:r>
              <a:rPr lang="ru-RU" sz="2400" b="1" dirty="0" smtClean="0">
                <a:solidFill>
                  <a:schemeClr val="tx1"/>
                </a:solidFill>
                <a:latin typeface="Century Schoolbook" pitchFamily="18" charset="0"/>
              </a:rPr>
              <a:t>воздухе</a:t>
            </a:r>
            <a:endParaRPr lang="ru-RU" sz="2400" dirty="0">
              <a:solidFill>
                <a:schemeClr val="tx1"/>
              </a:solidFill>
              <a:latin typeface="Century Schoolbook" pitchFamily="18" charset="0"/>
            </a:endParaRPr>
          </a:p>
        </p:txBody>
      </p:sp>
      <p:pic>
        <p:nvPicPr>
          <p:cNvPr id="4" name="Содержимое 3" descr="20001760-1413056246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71604" y="2214554"/>
            <a:ext cx="5886382" cy="4311649"/>
          </a:xfrm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  <a:latin typeface="Century Schoolbook" pitchFamily="18" charset="0"/>
              </a:rPr>
              <a:t>Пыль </a:t>
            </a:r>
            <a:r>
              <a:rPr lang="ru-RU" sz="2400" b="1" dirty="0">
                <a:solidFill>
                  <a:schemeClr val="tx1"/>
                </a:solidFill>
                <a:latin typeface="Century Schoolbook" pitchFamily="18" charset="0"/>
              </a:rPr>
              <a:t>является следствием естественных явлений на </a:t>
            </a:r>
            <a:r>
              <a:rPr lang="ru-RU" sz="2400" b="1" dirty="0" smtClean="0">
                <a:solidFill>
                  <a:schemeClr val="tx1"/>
                </a:solidFill>
                <a:latin typeface="Century Schoolbook" pitchFamily="18" charset="0"/>
              </a:rPr>
              <a:t>планете</a:t>
            </a:r>
            <a:endParaRPr lang="ru-RU" sz="2400" b="1" dirty="0">
              <a:solidFill>
                <a:schemeClr val="tx1"/>
              </a:solidFill>
              <a:latin typeface="Century Schoolbook" pitchFamily="18" charset="0"/>
            </a:endParaRPr>
          </a:p>
        </p:txBody>
      </p:sp>
      <p:pic>
        <p:nvPicPr>
          <p:cNvPr id="4" name="Содержимое 3" descr="космическая пыль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42844" y="1571612"/>
            <a:ext cx="3857652" cy="4857784"/>
          </a:xfrm>
        </p:spPr>
      </p:pic>
      <p:pic>
        <p:nvPicPr>
          <p:cNvPr id="7" name="Содержимое 6" descr="PpVW7DFgFdg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3929058" y="1500174"/>
            <a:ext cx="4929222" cy="4929222"/>
          </a:xfrm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143000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  <a:latin typeface="Century Schoolbook" pitchFamily="18" charset="0"/>
              </a:rPr>
              <a:t>Как «уличная» так и «домашняя»пыль очень опасны для здоровья</a:t>
            </a:r>
            <a:endParaRPr lang="ru-RU" sz="2400" b="1" dirty="0">
              <a:solidFill>
                <a:schemeClr val="tx1"/>
              </a:solidFill>
              <a:latin typeface="Century Schoolbook" pitchFamily="18" charset="0"/>
            </a:endParaRPr>
          </a:p>
        </p:txBody>
      </p:sp>
      <p:pic>
        <p:nvPicPr>
          <p:cNvPr id="5" name="Содержимое 4" descr="клещ домашней пыли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1714488"/>
            <a:ext cx="4281518" cy="4572032"/>
          </a:xfrm>
        </p:spPr>
      </p:pic>
      <p:pic>
        <p:nvPicPr>
          <p:cNvPr id="6" name="Содержимое 5" descr="foto_3_21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500562" y="1785926"/>
            <a:ext cx="4429156" cy="4643470"/>
          </a:xfrm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  <a:latin typeface="Century Schoolbook" pitchFamily="18" charset="0"/>
              </a:rPr>
              <a:t>Одна из причин появления пыли в школе - отсутствие второй обуви у учащихся!</a:t>
            </a:r>
            <a:endParaRPr lang="ru-RU" sz="2400" b="1" dirty="0">
              <a:solidFill>
                <a:schemeClr val="tx1"/>
              </a:solidFill>
              <a:latin typeface="Century Schoolbook" pitchFamily="18" charset="0"/>
            </a:endParaRPr>
          </a:p>
        </p:txBody>
      </p:sp>
      <p:pic>
        <p:nvPicPr>
          <p:cNvPr id="4" name="Содержимое 3" descr="P219001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71473" y="1428736"/>
            <a:ext cx="7429552" cy="5214974"/>
          </a:xfrm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215</TotalTime>
  <Words>415</Words>
  <PresentationFormat>Экран (4:3)</PresentationFormat>
  <Paragraphs>60</Paragraphs>
  <Slides>34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Тема Office</vt:lpstr>
      <vt:lpstr>Проект на тему:  « Осторожно: пыль!»</vt:lpstr>
      <vt:lpstr>« Болезни происходят частью от образа жизни, частью от воздуха, который мы вводим в себя и которым мы живём» (Гиппократ, древнегреческий врач). </vt:lpstr>
      <vt:lpstr>Цель: определить состав «уличной» и «домашней» пыли и их влияние на здоровье учащихся</vt:lpstr>
      <vt:lpstr>Задачи работы:</vt:lpstr>
      <vt:lpstr>По результатам опроса в нашей школе у 4 учащихся есть аллергия на пыль</vt:lpstr>
      <vt:lpstr>Пылью называются измельченные или полученные иным путем мелкие частицы твердых веществ, витающие (находящиеся в движении) некоторое время в воздухе</vt:lpstr>
      <vt:lpstr>Пыль является следствием естественных явлений на планете</vt:lpstr>
      <vt:lpstr>Как «уличная» так и «домашняя»пыль очень опасны для здоровья</vt:lpstr>
      <vt:lpstr>Одна из причин появления пыли в школе - отсутствие второй обуви у учащихся!</vt:lpstr>
      <vt:lpstr>Этапы работы над проектом</vt:lpstr>
      <vt:lpstr>Собираем пыль в кабинете биологии</vt:lpstr>
      <vt:lpstr>Как много пыли в кабинете английского?</vt:lpstr>
      <vt:lpstr>Слайд 13</vt:lpstr>
      <vt:lpstr>Слайд 14</vt:lpstr>
      <vt:lpstr>Пыль в кабинете английского языка</vt:lpstr>
      <vt:lpstr>Сбор пыли в кабинете технологии</vt:lpstr>
      <vt:lpstr>Слайд 17</vt:lpstr>
      <vt:lpstr>Изучение пылинок</vt:lpstr>
      <vt:lpstr>Пыль, увеличенная в 115 раз</vt:lpstr>
      <vt:lpstr>Собираем пыль дома</vt:lpstr>
      <vt:lpstr>Пыль в комнате Алины</vt:lpstr>
      <vt:lpstr>Пыль с напольного ковра и  кресла</vt:lpstr>
      <vt:lpstr>Пыль в комнате Карины</vt:lpstr>
      <vt:lpstr>Пыль на напольном ковре</vt:lpstr>
      <vt:lpstr>Результаты</vt:lpstr>
      <vt:lpstr>Санитары помещения- хлорофитум, алоэ, драцена, фикус, плющ и другие</vt:lpstr>
      <vt:lpstr>Внеклассное мероприятие. Фотоотчёт</vt:lpstr>
      <vt:lpstr>Слайд 28</vt:lpstr>
      <vt:lpstr>Слайд 29</vt:lpstr>
      <vt:lpstr>Слайд 30</vt:lpstr>
      <vt:lpstr>Слайд 31</vt:lpstr>
      <vt:lpstr> Для уменьшения  пыли  нужно соблюдать следующие рекомендации: </vt:lpstr>
      <vt:lpstr>Слайд 33</vt:lpstr>
      <vt:lpstr>Будьте здоровы! 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МКОУ  Плотниковская СОШ  Исследовательская работа на тему: «Осторожно: Пыль!»</dc:title>
  <dc:creator>Олимпиада</dc:creator>
  <cp:lastModifiedBy>Олимпиада</cp:lastModifiedBy>
  <cp:revision>60</cp:revision>
  <dcterms:created xsi:type="dcterms:W3CDTF">2015-03-14T11:40:35Z</dcterms:created>
  <dcterms:modified xsi:type="dcterms:W3CDTF">2015-03-21T16:58:59Z</dcterms:modified>
</cp:coreProperties>
</file>