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72" r:id="rId1"/>
    <p:sldMasterId id="2147484196" r:id="rId2"/>
  </p:sldMasterIdLst>
  <p:notesMasterIdLst>
    <p:notesMasterId r:id="rId39"/>
  </p:notesMasterIdLst>
  <p:sldIdLst>
    <p:sldId id="256" r:id="rId3"/>
    <p:sldId id="296" r:id="rId4"/>
    <p:sldId id="283" r:id="rId5"/>
    <p:sldId id="308" r:id="rId6"/>
    <p:sldId id="272" r:id="rId7"/>
    <p:sldId id="280" r:id="rId8"/>
    <p:sldId id="287" r:id="rId9"/>
    <p:sldId id="288" r:id="rId10"/>
    <p:sldId id="276" r:id="rId11"/>
    <p:sldId id="285" r:id="rId12"/>
    <p:sldId id="286" r:id="rId13"/>
    <p:sldId id="295" r:id="rId14"/>
    <p:sldId id="257" r:id="rId15"/>
    <p:sldId id="258" r:id="rId16"/>
    <p:sldId id="263" r:id="rId17"/>
    <p:sldId id="267" r:id="rId18"/>
    <p:sldId id="265" r:id="rId19"/>
    <p:sldId id="260" r:id="rId20"/>
    <p:sldId id="261" r:id="rId21"/>
    <p:sldId id="262" r:id="rId22"/>
    <p:sldId id="271" r:id="rId23"/>
    <p:sldId id="269" r:id="rId24"/>
    <p:sldId id="270" r:id="rId25"/>
    <p:sldId id="292" r:id="rId26"/>
    <p:sldId id="297" r:id="rId27"/>
    <p:sldId id="299" r:id="rId28"/>
    <p:sldId id="307" r:id="rId29"/>
    <p:sldId id="305" r:id="rId30"/>
    <p:sldId id="301" r:id="rId31"/>
    <p:sldId id="298" r:id="rId32"/>
    <p:sldId id="300" r:id="rId33"/>
    <p:sldId id="303" r:id="rId34"/>
    <p:sldId id="306" r:id="rId35"/>
    <p:sldId id="268" r:id="rId36"/>
    <p:sldId id="275" r:id="rId37"/>
    <p:sldId id="293" r:id="rId3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Droid Sans Fallback" charset="0"/>
        <a:cs typeface="Droid Sans Fallback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Droid Sans Fallback" charset="0"/>
        <a:cs typeface="Droid Sans Fallback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Droid Sans Fallback" charset="0"/>
        <a:cs typeface="Droid Sans Fallback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Droid Sans Fallback" charset="0"/>
        <a:cs typeface="Droid Sans Fallback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Droid Sans Fallback" charset="0"/>
        <a:cs typeface="Droid Sans Fallbac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>
        <p:scale>
          <a:sx n="73" d="100"/>
          <a:sy n="73" d="100"/>
        </p:scale>
        <p:origin x="-150" y="5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349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349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2376150"/>
            <a:ext cx="0" cy="261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10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0212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F34E144-014D-4924-B674-605D1E4654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4B24577-EAD5-4068-A16F-8B9D8EC849D2}" type="slidenum">
              <a:rPr lang="ru-RU" altLang="ru-RU" smtClean="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/>
              <a:t>1</a:t>
            </a:fld>
            <a:endParaRPr lang="ru-RU" altLang="ru-RU" dirty="0" smtClean="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97E8120-D844-482A-96FF-0FADEFF872F6}" type="slidenum">
              <a:rPr lang="ru-RU" altLang="ru-RU" smtClean="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/>
              <a:t>34</a:t>
            </a:fld>
            <a:endParaRPr lang="ru-RU" altLang="ru-RU" smtClean="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7DF602F-AB78-4ABC-83E8-30C4385CC8B0}" type="slidenum">
              <a:rPr lang="ru-RU" altLang="ru-RU" smtClean="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/>
              <a:t>13</a:t>
            </a:fld>
            <a:endParaRPr lang="ru-RU" altLang="ru-RU" dirty="0" smtClean="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7603C69-E384-4471-9CF6-EDDDE1ACF18A}" type="slidenum">
              <a:rPr lang="ru-RU" altLang="ru-RU" smtClean="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/>
              <a:t>14</a:t>
            </a:fld>
            <a:endParaRPr lang="ru-RU" altLang="ru-RU" dirty="0" smtClean="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AFC2FD7-FF77-47EF-976C-4C9E074B60F7}" type="slidenum">
              <a:rPr lang="ru-RU" altLang="ru-RU" smtClean="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/>
              <a:t>15</a:t>
            </a:fld>
            <a:endParaRPr lang="ru-RU" altLang="ru-RU" smtClean="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CF47610-1644-42DD-B1AF-BEE5EAADAC06}" type="slidenum">
              <a:rPr lang="ru-RU" altLang="ru-RU" smtClean="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/>
              <a:t>16</a:t>
            </a:fld>
            <a:endParaRPr lang="ru-RU" altLang="ru-RU" smtClean="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EF8D039-F91B-482B-AFC1-A33C00C9ADA7}" type="slidenum">
              <a:rPr lang="ru-RU" altLang="ru-RU" smtClean="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/>
              <a:t>17</a:t>
            </a:fld>
            <a:endParaRPr lang="ru-RU" altLang="ru-RU" smtClean="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F768FB2-83E4-4C4A-B05F-9963CDA48EBA}" type="slidenum">
              <a:rPr lang="ru-RU" altLang="ru-RU" smtClean="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/>
              <a:t>18</a:t>
            </a:fld>
            <a:endParaRPr lang="ru-RU" altLang="ru-RU" dirty="0" smtClean="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1FE06E0-510C-4BAB-B5D3-A133B6FD9F77}" type="slidenum">
              <a:rPr lang="ru-RU" altLang="ru-RU" smtClean="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/>
              <a:t>19</a:t>
            </a:fld>
            <a:endParaRPr lang="ru-RU" altLang="ru-RU" dirty="0" smtClean="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0EE7A13-90C0-416E-B36F-8466B928D990}" type="slidenum">
              <a:rPr lang="ru-RU" altLang="ru-RU" smtClean="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/>
              <a:t>20</a:t>
            </a:fld>
            <a:endParaRPr lang="ru-RU" altLang="ru-RU" dirty="0" smtClean="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F928-70A1-4835-AC50-84AB54DD0C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339E-E024-4B9F-B1AD-42F6166D7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DDC6-9B58-40D9-9E20-D80FBC11B4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7B1DEC1F-7F66-4B45-8C4E-CB9A0AA78435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3B0DE96C-4BB1-4610-A5DF-8CCFC85088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4ADC3CAD-6A97-4CCC-A5C5-5D99CF707D7D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C548AC29-373C-4985-A201-EDACDCDEBD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395F291-56A1-41CF-99E0-4E6602CC3B6C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309464E4-9E85-4084-8CA7-971C5F0E8E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478338FB-A062-4FC2-81EB-A23A736D8E99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4D74DF8-16F8-4231-8BF7-B9F1303E1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19A31FC2-D196-4562-A885-08DC6A145DCC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76021023-00E2-42A0-A4B3-D327FC7BA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C3E88311-B0A2-4812-B31B-8CCD149CAFCE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18A31F92-C2A6-4375-A31D-92DAB18F88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C6EAC5AD-1AE6-4E52-AB1E-8446861AFB77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84999449-7CF5-4B85-8F45-D7855D336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CBFC98D7-8F49-4D9A-AA99-ED1F87561C98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8B0B0EDF-38C5-49F6-8DF8-329CE2B9E1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F006-948F-4E3F-A4F8-2EF63366C7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CADB96E3-DFAA-46BC-8C2E-E6483782491C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6228C90-8BC0-4661-8FCA-1BD7722D14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403B79E0-6482-4665-B637-0C2B90029F53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72ACA5A-AFEF-408A-9CDD-290D21202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7D46AD60-4835-4A89-B3B0-7981089EC4D9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DBF6A10B-B6C7-4AA4-9CF1-815EE69B58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4488-A52F-451D-81AD-804CE3518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6F51-18C6-408B-84D9-220951CEC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D00A-6283-473F-A753-4E6A108C9F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F2D4-C79C-4D14-8F4C-421F65928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CEDA-8D7B-4333-92DE-43FBF5AC5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6CCF-04B1-4EA0-B302-752DAB0469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B8C1-6CC2-4D1A-BBE3-D97ECBAA36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997EC6D-69FE-424C-843E-D1BA9A875EE9}" type="datetimeFigureOut">
              <a:rPr lang="en-US"/>
              <a:pPr>
                <a:defRPr/>
              </a:pPr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D699CF3-F429-4B0A-A3A7-E20DAA0506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100" b="1" smtClean="0"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C3E47799-C53A-41E6-89E2-D4B36F9BB3AA}" type="datetimeFigureOut">
              <a:rPr lang="ru-RU"/>
              <a:pPr>
                <a:defRPr/>
              </a:pPr>
              <a:t>17.03.2015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100" b="1" smtClean="0"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 b="1" smtClean="0"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F0523597-73B7-4816-A3A6-D5D5D671BD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6\&#1056;&#1072;&#1073;&#1086;&#1095;&#1080;&#1081;%20&#1089;&#1090;&#1086;&#1083;\melodiya_bez_slov_2_-_melodiya_bez_slov_2_muzofon.com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oneworldwar.do.am/weapons/topic15/driver_small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\Admin\&#1056;&#1072;&#1073;&#1086;&#1095;&#1080;&#1081;%20&#1089;&#1090;&#1086;&#1083;\1%20&#1084;&#1080;&#1088;&#1086;&#1074;&#1072;&#1103;%20&#1074;&#1086;&#1081;&#1085;&#1072;%20&#1082;&#1086;&#1085;&#1082;&#1091;&#1088;&#1089;\&#1086;&#1073;&#1088;&#1077;&#1079;&#1082;&#1072;%20&#1082;&#1088;&#1077;&#1087;&#1086;&#1089;&#1090;&#1080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95288" y="1000125"/>
            <a:ext cx="8229600" cy="585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38138" algn="ctr"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400" b="1" dirty="0">
                <a:solidFill>
                  <a:srgbClr val="903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МКОУ НОВОАННИНСКАЯ СШ №1</a:t>
            </a:r>
          </a:p>
          <a:p>
            <a:pPr marL="342900" indent="-338138" algn="ctr"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3200" b="1" dirty="0">
                <a:solidFill>
                  <a:srgbClr val="903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НЕИЗВЕСТНЫЕ СТРАНИЦЫ ПЕРВОЙ МИРОВОЙ ВОЙНЫ.</a:t>
            </a:r>
          </a:p>
          <a:p>
            <a:pPr marL="342900" indent="-338138" algn="ctr"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2800" b="1" dirty="0">
              <a:solidFill>
                <a:srgbClr val="903E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38138" algn="ctr"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38138" algn="r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800" b="1" dirty="0">
                <a:solidFill>
                  <a:srgbClr val="903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 учащиеся 8 «б» </a:t>
            </a:r>
            <a:r>
              <a:rPr lang="ru-RU" altLang="ru-RU" sz="2800" b="1" dirty="0" smtClean="0">
                <a:solidFill>
                  <a:srgbClr val="903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класса:</a:t>
            </a:r>
            <a:endParaRPr lang="ru-RU" altLang="ru-RU" sz="2800" b="1" dirty="0">
              <a:solidFill>
                <a:srgbClr val="903E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38138" algn="r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800" b="1" dirty="0" smtClean="0">
                <a:solidFill>
                  <a:srgbClr val="903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Петрова </a:t>
            </a:r>
            <a:r>
              <a:rPr lang="ru-RU" altLang="ru-RU" sz="2800" b="1" dirty="0">
                <a:solidFill>
                  <a:srgbClr val="903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Дарья</a:t>
            </a:r>
          </a:p>
          <a:p>
            <a:pPr marL="342900" indent="-338138" algn="r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800" b="1" dirty="0">
                <a:solidFill>
                  <a:srgbClr val="903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Плешаков Антон</a:t>
            </a:r>
          </a:p>
          <a:p>
            <a:pPr marL="342900" indent="-338138" algn="r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800" b="1" dirty="0">
                <a:solidFill>
                  <a:srgbClr val="903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Прус Алексей</a:t>
            </a:r>
          </a:p>
          <a:p>
            <a:pPr marL="342900" indent="-338138" algn="r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800" b="1" dirty="0">
                <a:solidFill>
                  <a:srgbClr val="903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Руководитель:ФИЛИППОВА Н. Р.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863600" y="4895850"/>
            <a:ext cx="5759450" cy="109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2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" name="melodiya_bez_slov_2_-_melodiya_bez_slov_2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" y="0"/>
            <a:ext cx="4286247" cy="65008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00562" y="0"/>
            <a:ext cx="4643437" cy="685799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 апреля 1915 года Германия провела хлорную атаку, в результате чего 15 тысяч солдат получили поражения, из них 5 тысяч погибли. Немцы на фронте 6 км выпустили хлор из 5730 баллонов. В течение 5-8 минут было выпущено 168 тонн хлора. 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Британский водитель и лошадь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282" y="357166"/>
            <a:ext cx="428628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" y="285728"/>
            <a:ext cx="4786313" cy="6286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29124" y="0"/>
            <a:ext cx="4714876" cy="650083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Солдаты в госпитале после газовой атаки: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ночь с 12 на 13 июля 1917 года под бельгийским городом Ипр с целью сорвать наступление англо-французских войск Германия применила иприт - жидкое отравляющее вещество кожно-нарывного действия.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первом применении иприта поражения различной тяжести получили 2490 человек, из которых 87 скончались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14356"/>
            <a:ext cx="4562476" cy="55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резка крепости.wmv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9151207" cy="51435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147050" cy="6048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38138" algn="just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ru-RU" alt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ru-RU" altLang="ru-RU" sz="2000" b="1" dirty="0">
                <a:solidFill>
                  <a:srgbClr val="903E00"/>
                </a:solidFill>
                <a:latin typeface="Arial" charset="0"/>
                <a:cs typeface="Arial" charset="0"/>
              </a:rPr>
              <a:t>Российские сестры милосердия во время Первой мировой войны стали настоящим феноменом, неподвластным разгадке наших противников. 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2133600"/>
            <a:ext cx="5813425" cy="3959225"/>
          </a:xfrm>
          <a:prstGeom prst="rect">
            <a:avLst/>
          </a:prstGeom>
          <a:noFill/>
          <a:ln w="9360" cap="sq">
            <a:solidFill>
              <a:srgbClr val="D508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395288" y="252413"/>
            <a:ext cx="8229600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Римма  Михайловна Иванова</a:t>
            </a:r>
            <a:b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(15.06.1894г-22.09.1915г)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43213" y="1125538"/>
            <a:ext cx="3744912" cy="554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38138" algn="just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ru-RU" alt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22 сентября 2013 года исполнилось 98 лет со дня гибели сестры милосердия Риммы Ивановой. Почти век назад шагнула в бессмертие эта 21-летняя девушка – героиня Великой войны, так называли Первую мировую…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31800" indent="-320675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600"/>
              </a:spcBef>
              <a:buClrTx/>
              <a:buSzPct val="45000"/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buClrTx/>
              <a:buSzPct val="45000"/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buClrTx/>
              <a:buSzPct val="45000"/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buClrTx/>
              <a:buSzPct val="45000"/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buClrTx/>
              <a:buSzPct val="45000"/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buClrTx/>
              <a:buSzPct val="45000"/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buClrTx/>
              <a:buSzPct val="45000"/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buClrTx/>
              <a:buSzPct val="45000"/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68413"/>
            <a:ext cx="2584450" cy="3313112"/>
          </a:xfrm>
          <a:prstGeom prst="rect">
            <a:avLst/>
          </a:prstGeom>
          <a:noFill/>
          <a:ln w="9360" cap="sq">
            <a:solidFill>
              <a:srgbClr val="161616"/>
            </a:solidFill>
            <a:miter lim="800000"/>
            <a:headEnd/>
            <a:tailEnd/>
          </a:ln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0638" y="4370388"/>
            <a:ext cx="13589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1557338"/>
            <a:ext cx="2320925" cy="388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49788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8138" algn="ctr">
              <a:spcBef>
                <a:spcPts val="500"/>
              </a:spcBef>
              <a:buClrTx/>
              <a:buSzPct val="8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Ольга Иннокентьевна </a:t>
            </a:r>
            <a:r>
              <a:rPr lang="ru-RU" altLang="ru-RU" sz="2400" b="1" dirty="0" err="1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Шишмарева</a:t>
            </a: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 и Вера Николаевна Семенова</a:t>
            </a:r>
          </a:p>
          <a:p>
            <a:pPr marL="342900" indent="-338138" algn="ctr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38138" algn="ctr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2400" b="1" i="1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85875"/>
            <a:ext cx="2817813" cy="4214813"/>
          </a:xfrm>
          <a:prstGeom prst="rect">
            <a:avLst/>
          </a:prstGeom>
          <a:noFill/>
          <a:ln w="9360" cap="sq">
            <a:solidFill>
              <a:srgbClr val="D50800"/>
            </a:solidFill>
            <a:miter lim="800000"/>
            <a:headEnd/>
            <a:tailEnd/>
          </a:ln>
        </p:spPr>
      </p:pic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-1928813" y="2786063"/>
            <a:ext cx="5040313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. </a:t>
            </a:r>
            <a:br>
              <a:rPr lang="ru-RU" altLang="ru-RU" sz="2800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</a:br>
            <a:endParaRPr lang="ru-RU" altLang="ru-RU" sz="2800" b="1" i="1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522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143000"/>
            <a:ext cx="2592387" cy="4984750"/>
          </a:xfrm>
          <a:prstGeom prst="rect">
            <a:avLst/>
          </a:prstGeom>
          <a:noFill/>
          <a:ln w="9360" cap="sq">
            <a:solidFill>
              <a:srgbClr val="D50800"/>
            </a:solidFill>
            <a:miter lim="800000"/>
            <a:headEnd/>
            <a:tailEnd/>
          </a:ln>
        </p:spPr>
      </p:pic>
      <p:sp>
        <p:nvSpPr>
          <p:cNvPr id="52230" name="Прямоугольник 5"/>
          <p:cNvSpPr>
            <a:spLocks noChangeArrowheads="1"/>
          </p:cNvSpPr>
          <p:nvPr/>
        </p:nvSpPr>
        <p:spPr bwMode="auto">
          <a:xfrm>
            <a:off x="3000375" y="1143000"/>
            <a:ext cx="3500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903E00"/>
                </a:solidFill>
                <a:latin typeface="Arial" charset="0"/>
                <a:cs typeface="Arial" charset="0"/>
              </a:rPr>
              <a:t>Вера Николаевна сестра милосердия медико-санитарного отряда имени русских техников Всероссийского Союза городов.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903E00"/>
                </a:solidFill>
                <a:latin typeface="Arial" charset="0"/>
                <a:cs typeface="Arial" charset="0"/>
              </a:rPr>
              <a:t>Москвичка. 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>
              <a:solidFill>
                <a:srgbClr val="903E00"/>
              </a:solidFill>
              <a:latin typeface="Arial" charset="0"/>
              <a:cs typeface="Arial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903E00"/>
                </a:solidFill>
                <a:latin typeface="Arial" charset="0"/>
                <a:cs typeface="Arial" charset="0"/>
              </a:rPr>
              <a:t>Ольга Иннокентьевна - дочь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903E00"/>
                </a:solidFill>
                <a:latin typeface="Arial" charset="0"/>
                <a:cs typeface="Arial" charset="0"/>
              </a:rPr>
              <a:t>Савского городского головы, 19-летняя сестра милосердия 1-го Сибирского передового врачебно-госпитального отряда.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6675" y="357188"/>
            <a:ext cx="82296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Ольга Владимировна </a:t>
            </a:r>
            <a:r>
              <a:rPr lang="ru-RU" altLang="ru-RU" sz="2400" b="1" dirty="0" err="1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Рауэр</a:t>
            </a:r>
            <a:r>
              <a:rPr lang="ru-RU" altLang="ru-RU" sz="2000" dirty="0">
                <a:solidFill>
                  <a:srgbClr val="903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 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29063" y="1368425"/>
            <a:ext cx="4714875" cy="4775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38138" algn="ctr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Сестра милосердия Приамурского </a:t>
            </a:r>
            <a:r>
              <a:rPr lang="ru-RU" altLang="ru-RU" sz="2000" b="1">
                <a:solidFill>
                  <a:srgbClr val="903E00"/>
                </a:solidFill>
                <a:latin typeface="Times New Roman" pitchFamily="18" charset="0"/>
              </a:rPr>
              <a:t> </a:t>
            </a:r>
            <a:r>
              <a:rPr lang="ru-RU" altLang="ru-RU" sz="2000" b="1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(бывшего Уфимского)</a:t>
            </a:r>
            <a:r>
              <a:rPr lang="ru-RU" altLang="ru-RU" sz="2000" b="1">
                <a:solidFill>
                  <a:srgbClr val="903E00"/>
                </a:solidFill>
                <a:latin typeface="Times New Roman" pitchFamily="18" charset="0"/>
              </a:rPr>
              <a:t> </a:t>
            </a:r>
            <a:r>
              <a:rPr lang="ru-RU" altLang="ru-RU" sz="2000" b="1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лазарета Красного креста.</a:t>
            </a:r>
            <a:r>
              <a:rPr lang="ru-RU" altLang="ru-RU" sz="2000" b="1">
                <a:solidFill>
                  <a:srgbClr val="903E00"/>
                </a:solidFill>
                <a:latin typeface="Times New Roman" pitchFamily="18" charset="0"/>
              </a:rPr>
              <a:t> </a:t>
            </a:r>
          </a:p>
          <a:p>
            <a:pPr marL="342900" indent="-338138" algn="just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ru-RU" altLang="ru-RU" sz="2000" b="1">
                <a:solidFill>
                  <a:srgbClr val="903E00"/>
                </a:solidFill>
                <a:latin typeface="Times New Roman" pitchFamily="18" charset="0"/>
              </a:rPr>
              <a:t>	</a:t>
            </a:r>
            <a:r>
              <a:rPr lang="ru-RU" altLang="ru-RU" sz="2000" b="1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Жена старшего врача того же лазарета.</a:t>
            </a:r>
            <a:br>
              <a:rPr lang="ru-RU" altLang="ru-RU" sz="2000" b="1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903E00"/>
                </a:solidFill>
                <a:latin typeface="Times New Roman" pitchFamily="18" charset="0"/>
              </a:rPr>
              <a:t> </a:t>
            </a:r>
            <a:endParaRPr lang="ru-RU" altLang="ru-RU" sz="2000">
              <a:solidFill>
                <a:srgbClr val="903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38138" algn="just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endParaRPr lang="ru-RU" alt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85938"/>
            <a:ext cx="2932112" cy="4365625"/>
          </a:xfrm>
          <a:prstGeom prst="rect">
            <a:avLst/>
          </a:prstGeom>
          <a:noFill/>
          <a:ln w="9360" cap="sq">
            <a:solidFill>
              <a:srgbClr val="D508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57188" y="119063"/>
            <a:ext cx="8229600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Любовь Петровна Константинова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5572125" y="4365625"/>
            <a:ext cx="3248025" cy="177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8138" algn="ctr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ru-RU" altLang="ru-RU" sz="1200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dirty="0">
                <a:solidFill>
                  <a:srgbClr val="903E00"/>
                </a:solidFill>
                <a:latin typeface="Arial" charset="0"/>
                <a:cs typeface="Arial" charset="0"/>
              </a:rPr>
              <a:t>Любовь Петровна в одеянии сестры милосердия в годы Первой Мировой войны.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125538"/>
            <a:ext cx="2195512" cy="3095625"/>
          </a:xfrm>
          <a:prstGeom prst="rect">
            <a:avLst/>
          </a:prstGeom>
          <a:noFill/>
          <a:ln w="9360" cap="sq">
            <a:solidFill>
              <a:srgbClr val="D50800"/>
            </a:solidFill>
            <a:miter lim="800000"/>
            <a:headEnd/>
            <a:tailEnd/>
          </a:ln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863600"/>
            <a:ext cx="2303463" cy="3240088"/>
          </a:xfrm>
          <a:prstGeom prst="rect">
            <a:avLst/>
          </a:prstGeom>
          <a:noFill/>
          <a:ln w="9360" cap="sq">
            <a:solidFill>
              <a:srgbClr val="D50800"/>
            </a:solidFill>
            <a:miter lim="800000"/>
            <a:headEnd/>
            <a:tailEnd/>
          </a:ln>
        </p:spPr>
      </p:pic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142875" y="4149725"/>
            <a:ext cx="3143250" cy="194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903E00"/>
                </a:solidFill>
                <a:latin typeface="Arial" charset="0"/>
                <a:cs typeface="Arial" charset="0"/>
              </a:rPr>
              <a:t>Любовь Петровна на довоенном фото, сделанном еще до начала Первой Мировой войны после окончания гимназии.</a:t>
            </a:r>
          </a:p>
        </p:txBody>
      </p:sp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2844800" y="936625"/>
            <a:ext cx="3563938" cy="224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903E00"/>
                </a:solidFill>
                <a:latin typeface="Arial" charset="0"/>
                <a:cs typeface="Arial" charset="0"/>
              </a:rPr>
              <a:t>Родилась в Витебске, примерно в 1897 году в семье полковника Константинова Петра Михайловича, из гродненских дворян.</a:t>
            </a:r>
            <a:br>
              <a:rPr lang="ru-RU" altLang="ru-RU" sz="2000" b="1" dirty="0">
                <a:solidFill>
                  <a:srgbClr val="903E00"/>
                </a:solidFill>
                <a:latin typeface="Arial" charset="0"/>
                <a:cs typeface="Arial" charset="0"/>
              </a:rPr>
            </a:br>
            <a:endParaRPr lang="ru-RU" altLang="ru-RU" sz="2000" b="1" dirty="0">
              <a:solidFill>
                <a:srgbClr val="903E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903E00"/>
                </a:solidFill>
                <a:latin typeface="Arial" pitchFamily="34" charset="0"/>
                <a:cs typeface="Arial" pitchFamily="34" charset="0"/>
              </a:rPr>
              <a:t>10 октября 1915 года  в Зимнем дворце был открыт госпиталь, носивший имя цесаревича Алексея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1341438"/>
            <a:ext cx="4968875" cy="3455987"/>
          </a:xfrm>
          <a:prstGeom prst="rect">
            <a:avLst/>
          </a:prstGeom>
          <a:noFill/>
          <a:ln w="9360" cap="sq">
            <a:solidFill>
              <a:srgbClr val="D50800"/>
            </a:solidFill>
            <a:miter lim="800000"/>
            <a:headEnd/>
            <a:tailEnd/>
          </a:ln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928662" y="4829175"/>
            <a:ext cx="7643866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903E00"/>
                </a:solidFill>
                <a:latin typeface="Arial" pitchFamily="34" charset="0"/>
                <a:cs typeface="Arial" pitchFamily="34" charset="0"/>
              </a:rPr>
              <a:t>Персонал госпиталя на Иорданской лестнице Зимнего дворца, декабрь 1915 г.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903E00"/>
                </a:solidFill>
                <a:latin typeface="Arial" pitchFamily="34" charset="0"/>
                <a:cs typeface="Arial" pitchFamily="34" charset="0"/>
              </a:rPr>
              <a:t>В госпитале работало 50 сестер милосердия.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SzPct val="45000"/>
              <a:buFontTx/>
              <a:buNone/>
              <a:defRPr/>
            </a:pPr>
            <a:r>
              <a:rPr lang="ru-RU" sz="3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668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just" hangingPunct="0">
              <a:spcBef>
                <a:spcPts val="500"/>
              </a:spcBef>
              <a:buClrTx/>
              <a:buSzPct val="80000"/>
              <a:buFontTx/>
              <a:buNone/>
              <a:defRPr/>
            </a:pP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	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defRPr/>
            </a:pPr>
            <a:endParaRPr lang="ru-RU" sz="2000" b="1" i="1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71500"/>
            <a:ext cx="3929063" cy="5857875"/>
          </a:xfrm>
          <a:prstGeom prst="rect">
            <a:avLst/>
          </a:prstGeom>
          <a:noFill/>
          <a:ln w="9360" cap="sq">
            <a:solidFill>
              <a:srgbClr val="2A0200"/>
            </a:solidFill>
            <a:miter lim="800000"/>
            <a:headEnd/>
            <a:tailEnd/>
          </a:ln>
        </p:spPr>
      </p:pic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4214813" y="620713"/>
            <a:ext cx="4286250" cy="311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Сестры милосердия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Императрица Александра Федоровна (в кресле) со старшими дочерьми великими княжнами Татьяной и Ольгой (стоит).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95592" cy="2423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Мы провели опрос учащихся  6-8 классов (124 человека)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571744"/>
            <a:ext cx="9144000" cy="3000396"/>
          </a:xfrm>
        </p:spPr>
        <p:txBody>
          <a:bodyPr/>
          <a:lstStyle/>
          <a:p>
            <a:pPr marL="457200" indent="-457200" algn="ctr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Знаете ли вы дату Первой Мировой войны?  Нет - 100%</a:t>
            </a:r>
          </a:p>
          <a:p>
            <a:pPr marL="457200" indent="-457200" algn="ctr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Какие государства участвовали в войне?  Не знают – 90%</a:t>
            </a:r>
          </a:p>
          <a:p>
            <a:pPr marL="457200" indent="-457200" algn="ctr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Что вы знаете о героях этой войны?  Ничего – 98%</a:t>
            </a:r>
          </a:p>
          <a:p>
            <a:pPr marL="457200" indent="-457200" algn="ctr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Что вы знаете о вооружении времен Первой Мировой войны?  </a:t>
            </a:r>
          </a:p>
          <a:p>
            <a:pPr marL="457200" indent="-457200" algn="ctr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Имеют представление - 20%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395288" y="203200"/>
            <a:ext cx="8497887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Великая </a:t>
            </a:r>
            <a:r>
              <a:rPr lang="ru-RU" altLang="ru-RU" sz="2400" b="1" dirty="0" smtClean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княгиня,  </a:t>
            </a: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сестра Николая </a:t>
            </a:r>
            <a:r>
              <a:rPr lang="en-US" altLang="ru-RU" sz="2400" b="1" dirty="0" smtClean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2400" b="1" dirty="0" smtClean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Ольга Александровна Романова</a:t>
            </a:r>
            <a:r>
              <a:rPr lang="en-US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.06.1882г-24.11.1960г</a:t>
            </a:r>
            <a:r>
              <a:rPr lang="en-US" altLang="ru-RU" sz="2400" b="1" dirty="0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2124075" y="1989138"/>
            <a:ext cx="3527425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8138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 </a:t>
            </a:r>
          </a:p>
          <a:p>
            <a:pPr marL="342900" indent="-338138"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endParaRPr lang="ru-RU" alt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 cstate="print"/>
          <a:srcRect b="5011"/>
          <a:stretch>
            <a:fillRect/>
          </a:stretch>
        </p:blipFill>
        <p:spPr bwMode="auto">
          <a:xfrm>
            <a:off x="4211638" y="2028825"/>
            <a:ext cx="4468812" cy="3400439"/>
          </a:xfrm>
          <a:prstGeom prst="rect">
            <a:avLst/>
          </a:prstGeom>
          <a:noFill/>
          <a:ln w="9360" cap="sq">
            <a:solidFill>
              <a:srgbClr val="D50800"/>
            </a:solidFill>
            <a:miter lim="800000"/>
            <a:headEnd/>
            <a:tailEnd/>
          </a:ln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060575"/>
            <a:ext cx="3240087" cy="4324350"/>
          </a:xfrm>
          <a:prstGeom prst="rect">
            <a:avLst/>
          </a:prstGeom>
          <a:noFill/>
          <a:ln w="9360" cap="sq">
            <a:solidFill>
              <a:srgbClr val="D508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" descr="http://statehistory.ru/img_lib2/2014/08/1406840281_a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14500"/>
            <a:ext cx="300037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Прямоугольник 2"/>
          <p:cNvSpPr>
            <a:spLocks noChangeArrowheads="1"/>
          </p:cNvSpPr>
          <p:nvPr/>
        </p:nvSpPr>
        <p:spPr bwMode="auto">
          <a:xfrm>
            <a:off x="1214438" y="428625"/>
            <a:ext cx="5643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903E00"/>
                </a:solidFill>
                <a:latin typeface="Arial" charset="0"/>
                <a:cs typeface="Arial" charset="0"/>
              </a:rPr>
              <a:t>Вера Владимировна Чичерина </a:t>
            </a:r>
          </a:p>
        </p:txBody>
      </p:sp>
      <p:sp>
        <p:nvSpPr>
          <p:cNvPr id="56324" name="Прямоугольник 3"/>
          <p:cNvSpPr>
            <a:spLocks noChangeArrowheads="1"/>
          </p:cNvSpPr>
          <p:nvPr/>
        </p:nvSpPr>
        <p:spPr bwMode="auto">
          <a:xfrm>
            <a:off x="3786188" y="1785938"/>
            <a:ext cx="457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903E00"/>
                </a:solidFill>
                <a:latin typeface="Arial" charset="0"/>
                <a:cs typeface="Arial" charset="0"/>
              </a:rPr>
              <a:t>Во время войны Георгиевским крестом 4-й степени была отмечена подвижническая деятельность вдовы офицера лейб-гвардии Конного полка Веры Владимировны Чичериной. После гибели мужа она на собственные средства создала и оснастила санитарный отряд, с которым выехала на фронт.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1" descr="Антонина Пальш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28750"/>
            <a:ext cx="3738562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Прямоугольник 2"/>
          <p:cNvSpPr>
            <a:spLocks noChangeArrowheads="1"/>
          </p:cNvSpPr>
          <p:nvPr/>
        </p:nvSpPr>
        <p:spPr bwMode="auto">
          <a:xfrm>
            <a:off x="1285875" y="285750"/>
            <a:ext cx="6572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903E00"/>
                </a:solidFill>
              </a:rPr>
              <a:t>Антонина Пальшина </a:t>
            </a:r>
          </a:p>
          <a:p>
            <a:pPr algn="ctr"/>
            <a:r>
              <a:rPr lang="ru-RU" altLang="ru-RU" sz="3200" b="1">
                <a:solidFill>
                  <a:srgbClr val="903E00"/>
                </a:solidFill>
              </a:rPr>
              <a:t> </a:t>
            </a:r>
          </a:p>
        </p:txBody>
      </p:sp>
      <p:sp>
        <p:nvSpPr>
          <p:cNvPr id="55300" name="Прямоугольник 6"/>
          <p:cNvSpPr>
            <a:spLocks noChangeArrowheads="1"/>
          </p:cNvSpPr>
          <p:nvPr/>
        </p:nvSpPr>
        <p:spPr bwMode="auto">
          <a:xfrm>
            <a:off x="4357688" y="1428750"/>
            <a:ext cx="4572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400" b="1" dirty="0">
                <a:solidFill>
                  <a:srgbClr val="903E00"/>
                </a:solidFill>
                <a:latin typeface="Arial" charset="0"/>
                <a:cs typeface="Arial" charset="0"/>
              </a:rPr>
              <a:t>Летом 1916 года во время знаменитого Брусиловского прорыва в бою под </a:t>
            </a:r>
            <a:r>
              <a:rPr lang="ru-RU" altLang="ru-RU" sz="2400" b="1" dirty="0" err="1">
                <a:solidFill>
                  <a:srgbClr val="903E00"/>
                </a:solidFill>
                <a:latin typeface="Arial" charset="0"/>
                <a:cs typeface="Arial" charset="0"/>
              </a:rPr>
              <a:t>Черновицами</a:t>
            </a:r>
            <a:r>
              <a:rPr lang="ru-RU" altLang="ru-RU" sz="2400" b="1" dirty="0">
                <a:solidFill>
                  <a:srgbClr val="903E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>
                <a:solidFill>
                  <a:srgbClr val="903E00"/>
                </a:solidFill>
                <a:latin typeface="Arial" charset="0"/>
                <a:cs typeface="Arial" charset="0"/>
              </a:rPr>
              <a:t>Пальшина</a:t>
            </a:r>
            <a:r>
              <a:rPr lang="ru-RU" altLang="ru-RU" sz="2400" b="1" dirty="0">
                <a:solidFill>
                  <a:srgbClr val="903E00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2400" b="1" dirty="0" smtClean="0">
                <a:solidFill>
                  <a:srgbClr val="903E00"/>
                </a:solidFill>
                <a:latin typeface="Arial" charset="0"/>
                <a:cs typeface="Arial" charset="0"/>
              </a:rPr>
              <a:t>заменив </a:t>
            </a:r>
            <a:r>
              <a:rPr lang="ru-RU" altLang="ru-RU" sz="2400" b="1" dirty="0">
                <a:solidFill>
                  <a:srgbClr val="903E00"/>
                </a:solidFill>
                <a:latin typeface="Arial" charset="0"/>
                <a:cs typeface="Arial" charset="0"/>
              </a:rPr>
              <a:t>во время атаки погибшего </a:t>
            </a:r>
            <a:r>
              <a:rPr lang="ru-RU" altLang="ru-RU" sz="2400" b="1" dirty="0" smtClean="0">
                <a:solidFill>
                  <a:srgbClr val="903E00"/>
                </a:solidFill>
                <a:latin typeface="Arial" charset="0"/>
                <a:cs typeface="Arial" charset="0"/>
              </a:rPr>
              <a:t>офицера повела в бой солдат.  Была ранена.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3" descr="http://statehistory.ru/img_lib2/2014/08/1406840395_e2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4191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Прямоугольник 4"/>
          <p:cNvSpPr>
            <a:spLocks noChangeArrowheads="1"/>
          </p:cNvSpPr>
          <p:nvPr/>
        </p:nvSpPr>
        <p:spPr bwMode="auto">
          <a:xfrm>
            <a:off x="4357688" y="25717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03E00"/>
                </a:solidFill>
                <a:latin typeface="Arial" charset="0"/>
                <a:cs typeface="Arial" charset="0"/>
              </a:rPr>
              <a:t>Обладательницами Георгиевских крестов 4-й и 3-й степени стали еще три русские женщины, воевавшие в пехоте. </a:t>
            </a:r>
            <a:br>
              <a:rPr lang="ru-RU" altLang="ru-RU" sz="2400" b="1">
                <a:solidFill>
                  <a:srgbClr val="903E00"/>
                </a:solidFill>
                <a:latin typeface="Arial" charset="0"/>
                <a:cs typeface="Arial" charset="0"/>
              </a:rPr>
            </a:br>
            <a:endParaRPr lang="ru-RU" altLang="ru-RU" sz="2400" b="1">
              <a:solidFill>
                <a:srgbClr val="903E00"/>
              </a:solidFill>
              <a:latin typeface="Arial" charset="0"/>
              <a:cs typeface="Arial" charset="0"/>
            </a:endParaRPr>
          </a:p>
        </p:txBody>
      </p:sp>
      <p:sp>
        <p:nvSpPr>
          <p:cNvPr id="57348" name="Прямоугольник 5"/>
          <p:cNvSpPr>
            <a:spLocks noChangeArrowheads="1"/>
          </p:cNvSpPr>
          <p:nvPr/>
        </p:nvSpPr>
        <p:spPr bwMode="auto">
          <a:xfrm>
            <a:off x="2000250" y="2143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903E00"/>
                </a:solidFill>
                <a:latin typeface="Arial" charset="0"/>
                <a:cs typeface="Arial" charset="0"/>
              </a:rPr>
              <a:t>Людмила Черноусова, Кира Башкирова и Александра Данилова</a:t>
            </a:r>
            <a:r>
              <a:rPr lang="ru-RU" altLang="ru-RU" sz="2400" b="1">
                <a:solidFill>
                  <a:schemeClr val="tx1"/>
                </a:solidFill>
              </a:rPr>
              <a:t>.</a:t>
            </a:r>
            <a:endParaRPr lang="ru-RU" altLang="ru-RU" sz="2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4786346" cy="6286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86314" y="214290"/>
            <a:ext cx="4357686" cy="6286544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Коковцева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госпитале.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Иностранный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корреспондент писал: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В России,  не меньше 400 женщин, носящих оружие.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6434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1"/>
            <a:ext cx="8929717" cy="785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Священники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176048-d80c2edc3aaac57e3b7cc9d0b9908f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857250"/>
            <a:ext cx="7620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429255" y="357166"/>
            <a:ext cx="3714745" cy="628654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Святейший Синод организовал лазарет для раненых солдат в Петрограде. Лазареты и санатории для воинов появились в десятках городов; сёстрами милосердия в них становились прихожанки храмов.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500042"/>
            <a:ext cx="3682981" cy="442541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госпита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85750"/>
            <a:ext cx="5143500" cy="6357938"/>
          </a:xfrm>
        </p:spPr>
      </p:pic>
      <p:pic>
        <p:nvPicPr>
          <p:cNvPr id="5" name="Содержимое 3" descr="госпита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6713" y="438150"/>
            <a:ext cx="5062543" cy="635793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714876" y="214290"/>
            <a:ext cx="4000528" cy="60007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 Великую войну… священники делили с воинами все тяжести и опасности, возбуждали их дух, своим участием согревали уставшие души, будили совесть, предохраняли наших воинов от столь возможного на войне ожесточения и озверения», — писал в своих мемуарах протопресвитер русской армии и флота отец Георгий (Шавельский).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14290"/>
            <a:ext cx="4286250" cy="6072188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50" y="428625"/>
            <a:ext cx="4286250" cy="6072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48" y="500042"/>
            <a:ext cx="4572032" cy="592935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Генерал Брусилов: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 тех жутких контратаках среди солдатских гимнастерок мелькали черные фигуры — полковые батюшки, подоткнув рясы, в грубых сапогах шли с воинами, ободряя  робких простым евангельским словом и поведением… Они навсегда остались там, на полях Галиции, не разлучившись с паствой».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445480"/>
            <a:ext cx="3436796" cy="5912478"/>
          </a:xfr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714356"/>
            <a:ext cx="3500462" cy="128588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Священники на фронтах первой мировой.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65b281802b35645667c7c2f2915d328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428868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6dff9cd4027f2767613e9b9cd1497f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92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500438"/>
            <a:ext cx="35719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285729"/>
            <a:ext cx="8429625" cy="628652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Выяснить как российское общество начала 20 века  участвовало в 1 мировой войне.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Задачи: 1.Найти материалы, о новых видах оружия, появившихся в начале 20 века.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Показать  роль духовенства, женщин в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Первой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мировой войне.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3.Принять участие в школьных мероприятиях, посвященных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ервой мировой войне..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2571744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29190" y="357166"/>
            <a:ext cx="3357586" cy="5572140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 время  </a:t>
            </a:r>
          </a:p>
          <a:p>
            <a:pPr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мировой войны в действую</a:t>
            </a:r>
          </a:p>
          <a:p>
            <a:pPr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щей армии побывало более 5 тысяч священников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4857760"/>
            <a:ext cx="2571768" cy="657215"/>
          </a:xfrm>
        </p:spPr>
        <p:txBody>
          <a:bodyPr/>
          <a:lstStyle/>
          <a:p>
            <a:pPr>
              <a:buNone/>
              <a:defRPr/>
            </a:pPr>
            <a:endParaRPr lang="ru-RU" sz="3600" dirty="0"/>
          </a:p>
        </p:txBody>
      </p:sp>
      <p:pic>
        <p:nvPicPr>
          <p:cNvPr id="7" name="Picture 5" descr="2a12ed7a396288863fa0b8f8c52b6d1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3480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0f824bec7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28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2000240"/>
            <a:ext cx="3388660" cy="213951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Походный храм времен первой мировой войны</a:t>
            </a:r>
          </a:p>
          <a:p>
            <a:endParaRPr lang="ru-RU" dirty="0"/>
          </a:p>
        </p:txBody>
      </p:sp>
      <p:pic>
        <p:nvPicPr>
          <p:cNvPr id="5" name="Picture 5" descr="176047-2e480e0034d3edff090cfbc0857ad5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50006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500042"/>
            <a:ext cx="1135051" cy="635795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571868" y="0"/>
            <a:ext cx="5572132" cy="685800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 Батюшка Иоанн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Терлицкий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 с крестом в руках, появился в линии огня и успел настолько воодушевить находившиеся на позиции части трех полков, что те перешли в наступление и удержали за собою занятые важные позиции…. За свою деятельность… о. Иоанн представлен к кресту на Георгиевской ленте и еще к другой награде».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 descr="i (2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71300-d2a5ba5de9568bf005beff8cbe22a39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7105"/>
            <a:ext cx="3500438" cy="307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0"/>
            <a:ext cx="4929222" cy="6572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5" descr="1927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3714744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171479-a23099963633ce389d74fda83e33bb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7147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>
          <a:xfrm>
            <a:off x="4000496" y="214290"/>
            <a:ext cx="4643470" cy="6357982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 время первой мировой за проявленный героизм государственными наградами были отмечены около 2500 священников  — половина из всех священников, оправленных на фронт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792288" y="12700"/>
            <a:ext cx="548640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903E00"/>
                </a:solidFill>
                <a:latin typeface="Arial" charset="0"/>
                <a:cs typeface="Arial" charset="0"/>
              </a:rPr>
              <a:t>Мемориально-парковый комплекс героев Первой мировой войны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55875" y="5949950"/>
            <a:ext cx="3600450" cy="752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1871663" cy="2735263"/>
          </a:xfrm>
          <a:prstGeom prst="rect">
            <a:avLst/>
          </a:prstGeom>
          <a:noFill/>
          <a:ln w="9360" cap="sq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250825" y="3573463"/>
            <a:ext cx="2017713" cy="194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903E00"/>
                </a:solidFill>
                <a:latin typeface="Arial" charset="0"/>
                <a:cs typeface="Arial" charset="0"/>
              </a:rPr>
              <a:t>Обелиск  «Павшим в Мировой войне 1914-1918»</a:t>
            </a:r>
            <a:r>
              <a:rPr lang="ru-RU" altLang="ru-RU" sz="2400">
                <a:solidFill>
                  <a:srgbClr val="903E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3716338"/>
            <a:ext cx="1905000" cy="1800225"/>
          </a:xfrm>
          <a:prstGeom prst="rect">
            <a:avLst/>
          </a:prstGeom>
          <a:noFill/>
          <a:ln w="9360" cap="sq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908050"/>
            <a:ext cx="1765300" cy="2592388"/>
          </a:xfrm>
          <a:prstGeom prst="rect">
            <a:avLst/>
          </a:prstGeom>
          <a:noFill/>
          <a:ln w="9360" cap="sq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6500813" y="3643313"/>
            <a:ext cx="2428875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903E00"/>
                </a:solidFill>
                <a:latin typeface="Arial" charset="0"/>
                <a:cs typeface="Arial" charset="0"/>
              </a:rPr>
              <a:t>Памятник сестрам милосердия</a:t>
            </a:r>
          </a:p>
        </p:txBody>
      </p:sp>
      <p:sp>
        <p:nvSpPr>
          <p:cNvPr id="58377" name="Rectangle 8"/>
          <p:cNvSpPr>
            <a:spLocks noChangeArrowheads="1"/>
          </p:cNvSpPr>
          <p:nvPr/>
        </p:nvSpPr>
        <p:spPr bwMode="auto">
          <a:xfrm>
            <a:off x="395288" y="5445125"/>
            <a:ext cx="8208962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903E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>
                <a:solidFill>
                  <a:srgbClr val="903E00"/>
                </a:solidFill>
                <a:latin typeface="Arial" charset="0"/>
                <a:cs typeface="Arial" charset="0"/>
              </a:rPr>
              <a:t>Памятник истории и культуры Московское городское Братское кладбище для воинов, умерших в войну 1914 года, и для сестёр милосердия московских общин. Открыто 15 февраля 1915 года. Охраняется государством».</a:t>
            </a:r>
          </a:p>
        </p:txBody>
      </p:sp>
      <p:pic>
        <p:nvPicPr>
          <p:cNvPr id="5837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981075"/>
            <a:ext cx="2095500" cy="1571625"/>
          </a:xfrm>
          <a:prstGeom prst="rect">
            <a:avLst/>
          </a:prstGeom>
          <a:noFill/>
          <a:ln w="9360" cap="sq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2339975" y="2636838"/>
            <a:ext cx="446405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903E00"/>
                </a:solidFill>
                <a:latin typeface="Arial" charset="0"/>
                <a:cs typeface="Arial" charset="0"/>
              </a:rPr>
              <a:t>Памятный знак «Мемориально-парковый комплекс</a:t>
            </a:r>
            <a:br>
              <a:rPr lang="ru-RU" altLang="ru-RU" sz="2000" b="1">
                <a:solidFill>
                  <a:srgbClr val="903E00"/>
                </a:solidFill>
                <a:latin typeface="Arial" charset="0"/>
                <a:cs typeface="Arial" charset="0"/>
              </a:rPr>
            </a:br>
            <a:r>
              <a:rPr lang="ru-RU" altLang="ru-RU" sz="2000" b="1">
                <a:solidFill>
                  <a:srgbClr val="903E00"/>
                </a:solidFill>
                <a:latin typeface="Arial" charset="0"/>
                <a:cs typeface="Arial" charset="0"/>
              </a:rPr>
              <a:t>героев Первой мировой войны»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357188" y="1000125"/>
            <a:ext cx="8501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u-RU" sz="4000" b="1" dirty="0">
                <a:solidFill>
                  <a:srgbClr val="903E00"/>
                </a:solidFill>
                <a:latin typeface="Arial" charset="0"/>
              </a:rPr>
              <a:t>Пусть чисто будет небо над землей, </a:t>
            </a:r>
            <a:br>
              <a:rPr lang="ru-RU" sz="4000" b="1" dirty="0">
                <a:solidFill>
                  <a:srgbClr val="903E00"/>
                </a:solidFill>
                <a:latin typeface="Arial" charset="0"/>
              </a:rPr>
            </a:br>
            <a:r>
              <a:rPr lang="ru-RU" sz="4000" b="1" dirty="0">
                <a:solidFill>
                  <a:srgbClr val="903E00"/>
                </a:solidFill>
                <a:latin typeface="Arial" charset="0"/>
              </a:rPr>
              <a:t>Пусть жизни мирной радуются люди! </a:t>
            </a:r>
            <a:br>
              <a:rPr lang="ru-RU" sz="4000" b="1" dirty="0">
                <a:solidFill>
                  <a:srgbClr val="903E00"/>
                </a:solidFill>
                <a:latin typeface="Arial" charset="0"/>
              </a:rPr>
            </a:br>
            <a:r>
              <a:rPr lang="ru-RU" sz="4000" b="1" dirty="0">
                <a:solidFill>
                  <a:srgbClr val="903E00"/>
                </a:solidFill>
                <a:latin typeface="Arial" charset="0"/>
              </a:rPr>
              <a:t>А Вас, кто рядом был с войной, </a:t>
            </a:r>
            <a:br>
              <a:rPr lang="ru-RU" sz="4000" b="1" dirty="0">
                <a:solidFill>
                  <a:srgbClr val="903E00"/>
                </a:solidFill>
                <a:latin typeface="Arial" charset="0"/>
              </a:rPr>
            </a:br>
            <a:r>
              <a:rPr lang="ru-RU" sz="4000" b="1" dirty="0">
                <a:solidFill>
                  <a:srgbClr val="903E00"/>
                </a:solidFill>
                <a:latin typeface="Arial" charset="0"/>
              </a:rPr>
              <a:t>Мы помним, бережем и любим!</a:t>
            </a: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86116" y="5072074"/>
            <a:ext cx="2928958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20349311">
            <a:off x="419499" y="1745524"/>
            <a:ext cx="8286808" cy="321162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7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t="22110"/>
          <a:stretch>
            <a:fillRect/>
          </a:stretch>
        </p:blipFill>
        <p:spPr bwMode="auto">
          <a:xfrm>
            <a:off x="0" y="0"/>
            <a:ext cx="421481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24528"/>
          <a:stretch>
            <a:fillRect/>
          </a:stretch>
        </p:blipFill>
        <p:spPr bwMode="auto">
          <a:xfrm>
            <a:off x="4857752" y="0"/>
            <a:ext cx="428624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16982" b="30188"/>
          <a:stretch>
            <a:fillRect/>
          </a:stretch>
        </p:blipFill>
        <p:spPr bwMode="auto">
          <a:xfrm>
            <a:off x="1571604" y="3714752"/>
            <a:ext cx="607223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200" b="1" dirty="0">
                <a:solidFill>
                  <a:srgbClr val="903E00"/>
                </a:solidFill>
                <a:latin typeface="Arial" charset="0"/>
                <a:cs typeface="Arial" charset="0"/>
              </a:rPr>
              <a:t>Первая мировая война </a:t>
            </a:r>
            <a:r>
              <a:rPr lang="ru-RU" sz="2200" b="1" dirty="0" smtClean="0">
                <a:solidFill>
                  <a:srgbClr val="903E00"/>
                </a:solidFill>
                <a:latin typeface="Arial" charset="0"/>
                <a:cs typeface="Arial" charset="0"/>
              </a:rPr>
              <a:t>—крупнейший вооружённый конфликт </a:t>
            </a:r>
            <a:r>
              <a:rPr lang="ru-RU" sz="2200" b="1" dirty="0">
                <a:solidFill>
                  <a:srgbClr val="903E00"/>
                </a:solidFill>
                <a:latin typeface="Arial" charset="0"/>
                <a:cs typeface="Arial" charset="0"/>
              </a:rPr>
              <a:t>в истории человечества. В России ее называли Великой или Второй Отечественной войной. Память о забытой войне начинает возрождаться в нашей стране.</a:t>
            </a:r>
          </a:p>
        </p:txBody>
      </p:sp>
      <p:pic>
        <p:nvPicPr>
          <p:cNvPr id="3" name="Picture 2" descr="http://medalirus.ru/upload/georg/3st_16694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16632"/>
            <a:ext cx="2571736" cy="2214578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39941" name="Picture 2" descr="http://xn--90akw.xn--p1ai/data/imagegallery/34fdf6ed-e0c0-ca07-8bf5-2f25110bdc53/a6184ab8-7054-e594-3e61-6b4c16b5e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4289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2571744"/>
            <a:ext cx="485775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04664"/>
            <a:ext cx="3929058" cy="6024732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Русские дирижабли бомбят немецкие корабли.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Самолет «Лебедь-12»  - двухместный биплан, разведчик, бомбардировщик  /Россия/ 1915 г.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Содержимое 3" descr="атака дирижаблец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b="21819"/>
          <a:stretch>
            <a:fillRect/>
          </a:stretch>
        </p:blipFill>
        <p:spPr>
          <a:xfrm>
            <a:off x="214282" y="285728"/>
            <a:ext cx="4714908" cy="3429024"/>
          </a:xfrm>
        </p:spPr>
      </p:pic>
      <p:pic>
        <p:nvPicPr>
          <p:cNvPr id="5" name="Picture 2" descr="C:\Documents and Settings\Administrator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4714908" cy="264318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21" y="1571611"/>
            <a:ext cx="4357717" cy="43630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150017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Русский флот: подводная лодка и крейсер 1916г.  Балтийское море.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Administrator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214842" cy="50720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5" name="Picture 3" descr="C:\Documents and Settings\Administrator\Рабочий стол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429124" cy="50720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5000660" cy="622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86380" y="214290"/>
            <a:ext cx="3643338" cy="614366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Немецкие танки.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Английские танки.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та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5143536" cy="3286124"/>
          </a:xfrm>
          <a:prstGeom prst="rect">
            <a:avLst/>
          </a:prstGeom>
        </p:spPr>
      </p:pic>
      <p:pic>
        <p:nvPicPr>
          <p:cNvPr id="5" name="Содержимое 3" descr="странное оруж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5214974" cy="314327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4132757" cy="6143644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первой мировой войне химические вещества применялись в огромных количествах: </a:t>
            </a:r>
            <a:b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тысяч тонн иприта, которым было поражено около 400 тысяч человек.</a:t>
            </a:r>
            <a:b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1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1" descr="Французские солдаты в мас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50"/>
            <a:ext cx="3786213" cy="557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584</Words>
  <Application>Microsoft Office PowerPoint</Application>
  <PresentationFormat>Экран (4:3)</PresentationFormat>
  <Paragraphs>116</Paragraphs>
  <Slides>36</Slides>
  <Notes>10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Воздушный поток</vt:lpstr>
      <vt:lpstr>2_Воздушный поток</vt:lpstr>
      <vt:lpstr>Слайд 1</vt:lpstr>
      <vt:lpstr>Мы провели опрос учащихся  6-8 классов (124 человека)</vt:lpstr>
      <vt:lpstr>Слайд 3</vt:lpstr>
      <vt:lpstr>Слайд 4</vt:lpstr>
      <vt:lpstr>Слайд 5</vt:lpstr>
      <vt:lpstr>Русские дирижабли бомбят немецкие корабли.  Самолет «Лебедь-12»  - двухместный биплан, разведчик, бомбардировщик  /Россия/ 1915 г.  </vt:lpstr>
      <vt:lpstr>Русский флот: подводная лодка и крейсер 1916г.  Балтийское море.</vt:lpstr>
      <vt:lpstr>Немецкие танки.        Английские танки.</vt:lpstr>
      <vt:lpstr> В первой мировой войне химические вещества применялись в огромных количествах:  12 тысяч тонн иприта, которым было поражено около 400 тысяч человек.  </vt:lpstr>
      <vt:lpstr>22 апреля 1915 года Германия провела хлорную атаку, в результате чего 15 тысяч солдат получили поражения, из них 5 тысяч погибли. Немцы на фронте 6 км выпустили хлор из 5730 баллонов. В течение 5-8 минут было выпущено 168 тонн хлора.  </vt:lpstr>
      <vt:lpstr>Солдаты в госпитале после газовой атаки:  В ночь с 12 на 13 июля 1917 года под бельгийским городом Ипр с целью сорвать наступление англо-французских войск Германия применила иприт - жидкое отравляющее вещество кожно-нарывного действия.    При первом применении иприта поражения различной тяжести получили 2490 человек, из которых 87 скончались.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Коковцева в госпитале.  Иностранный корреспондент писал: В России,  не меньше 400 женщин, носящих оружие. </vt:lpstr>
      <vt:lpstr>Слайд 25</vt:lpstr>
      <vt:lpstr>Слайд 26</vt:lpstr>
      <vt:lpstr>  </vt:lpstr>
      <vt:lpstr> </vt:lpstr>
      <vt:lpstr>Священники на фронтах первой мировой.</vt:lpstr>
      <vt:lpstr>Слайд 30</vt:lpstr>
      <vt:lpstr>Слайд 31</vt:lpstr>
      <vt:lpstr> </vt:lpstr>
      <vt:lpstr> 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Elli Project</cp:lastModifiedBy>
  <cp:revision>199</cp:revision>
  <cp:lastPrinted>1601-01-01T00:00:00Z</cp:lastPrinted>
  <dcterms:created xsi:type="dcterms:W3CDTF">2009-12-05T15:35:57Z</dcterms:created>
  <dcterms:modified xsi:type="dcterms:W3CDTF">2015-03-17T17:07:29Z</dcterms:modified>
</cp:coreProperties>
</file>