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172" r:id="rId1"/>
    <p:sldMasterId id="2147484196" r:id="rId2"/>
  </p:sldMasterIdLst>
  <p:notesMasterIdLst>
    <p:notesMasterId r:id="rId39"/>
  </p:notesMasterIdLst>
  <p:sldIdLst>
    <p:sldId id="256" r:id="rId3"/>
    <p:sldId id="296" r:id="rId4"/>
    <p:sldId id="283" r:id="rId5"/>
    <p:sldId id="308" r:id="rId6"/>
    <p:sldId id="272" r:id="rId7"/>
    <p:sldId id="280" r:id="rId8"/>
    <p:sldId id="287" r:id="rId9"/>
    <p:sldId id="288" r:id="rId10"/>
    <p:sldId id="276" r:id="rId11"/>
    <p:sldId id="285" r:id="rId12"/>
    <p:sldId id="286" r:id="rId13"/>
    <p:sldId id="295" r:id="rId14"/>
    <p:sldId id="257" r:id="rId15"/>
    <p:sldId id="258" r:id="rId16"/>
    <p:sldId id="263" r:id="rId17"/>
    <p:sldId id="267" r:id="rId18"/>
    <p:sldId id="265" r:id="rId19"/>
    <p:sldId id="260" r:id="rId20"/>
    <p:sldId id="261" r:id="rId21"/>
    <p:sldId id="262" r:id="rId22"/>
    <p:sldId id="271" r:id="rId23"/>
    <p:sldId id="269" r:id="rId24"/>
    <p:sldId id="270" r:id="rId25"/>
    <p:sldId id="292" r:id="rId26"/>
    <p:sldId id="297" r:id="rId27"/>
    <p:sldId id="299" r:id="rId28"/>
    <p:sldId id="307" r:id="rId29"/>
    <p:sldId id="305" r:id="rId30"/>
    <p:sldId id="301" r:id="rId31"/>
    <p:sldId id="298" r:id="rId32"/>
    <p:sldId id="300" r:id="rId33"/>
    <p:sldId id="303" r:id="rId34"/>
    <p:sldId id="306" r:id="rId35"/>
    <p:sldId id="268" r:id="rId36"/>
    <p:sldId id="275" r:id="rId37"/>
    <p:sldId id="293" r:id="rId38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Tahoma" pitchFamily="34" charset="0"/>
        <a:ea typeface="Droid Sans Fallback" charset="0"/>
        <a:cs typeface="Droid Sans Fallback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Tahoma" pitchFamily="34" charset="0"/>
        <a:ea typeface="Droid Sans Fallback" charset="0"/>
        <a:cs typeface="Droid Sans Fallback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Tahoma" pitchFamily="34" charset="0"/>
        <a:ea typeface="Droid Sans Fallback" charset="0"/>
        <a:cs typeface="Droid Sans Fallback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Tahoma" pitchFamily="34" charset="0"/>
        <a:ea typeface="Droid Sans Fallback" charset="0"/>
        <a:cs typeface="Droid Sans Fallback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Tahoma" pitchFamily="34" charset="0"/>
        <a:ea typeface="Droid Sans Fallback" charset="0"/>
        <a:cs typeface="Droid Sans Fallback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Tahoma" pitchFamily="34" charset="0"/>
        <a:ea typeface="Droid Sans Fallback" charset="0"/>
        <a:cs typeface="Droid Sans Fallback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Tahoma" pitchFamily="34" charset="0"/>
        <a:ea typeface="Droid Sans Fallback" charset="0"/>
        <a:cs typeface="Droid Sans Fallback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Tahoma" pitchFamily="34" charset="0"/>
        <a:ea typeface="Droid Sans Fallback" charset="0"/>
        <a:cs typeface="Droid Sans Fallback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Tahoma" pitchFamily="34" charset="0"/>
        <a:ea typeface="Droid Sans Fallback" charset="0"/>
        <a:cs typeface="Droid Sans Fallback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60"/>
  </p:normalViewPr>
  <p:slideViewPr>
    <p:cSldViewPr>
      <p:cViewPr>
        <p:scale>
          <a:sx n="73" d="100"/>
          <a:sy n="73" d="100"/>
        </p:scale>
        <p:origin x="-150" y="55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 cap="sq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/>
          </a:p>
        </p:txBody>
      </p:sp>
      <p:sp>
        <p:nvSpPr>
          <p:cNvPr id="63491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dirty="0"/>
          </a:p>
        </p:txBody>
      </p:sp>
      <p:sp>
        <p:nvSpPr>
          <p:cNvPr id="63492" name="Rectangle 3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-12376150"/>
            <a:ext cx="0" cy="26141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4100" name="Rectangle 4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1638" cy="41100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70213" cy="4524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3000"/>
              </a:lnSpc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/>
          </p:nvPr>
        </p:nvSpPr>
        <p:spPr bwMode="auto">
          <a:xfrm>
            <a:off x="3881438" y="0"/>
            <a:ext cx="2970212" cy="4524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3000"/>
              </a:lnSpc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/>
          </p:nvPr>
        </p:nvSpPr>
        <p:spPr bwMode="auto">
          <a:xfrm>
            <a:off x="0" y="8686800"/>
            <a:ext cx="2970213" cy="4524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3000"/>
              </a:lnSpc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3881438" y="8686800"/>
            <a:ext cx="2970212" cy="4524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3000"/>
              </a:lnSpc>
              <a:buClr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5F34E144-014D-4924-B674-605D1E4654F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94B24577-EAD5-4068-A16F-8B9D8EC849D2}" type="slidenum">
              <a:rPr lang="ru-RU" altLang="ru-RU" smtClean="0">
                <a:latin typeface="Times New Roman" pitchFamily="18" charset="0"/>
                <a:ea typeface="DejaVu Sans" pitchFamily="34" charset="0"/>
                <a:cs typeface="DejaVu Sans" pitchFamily="34" charset="0"/>
              </a:rPr>
              <a:pPr/>
              <a:t>1</a:t>
            </a:fld>
            <a:endParaRPr lang="ru-RU" altLang="ru-RU" dirty="0" smtClean="0">
              <a:latin typeface="Times New Roman" pitchFamily="18" charset="0"/>
              <a:ea typeface="DejaVu Sans" pitchFamily="34" charset="0"/>
              <a:cs typeface="DejaVu Sans" pitchFamily="34" charset="0"/>
            </a:endParaRPr>
          </a:p>
        </p:txBody>
      </p:sp>
      <p:sp>
        <p:nvSpPr>
          <p:cNvPr id="645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695325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45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ru-RU" altLang="ru-RU" dirty="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697E8120-D844-482A-96FF-0FADEFF872F6}" type="slidenum">
              <a:rPr lang="ru-RU" altLang="ru-RU" smtClean="0">
                <a:latin typeface="Times New Roman" pitchFamily="18" charset="0"/>
                <a:ea typeface="DejaVu Sans" pitchFamily="34" charset="0"/>
                <a:cs typeface="DejaVu Sans" pitchFamily="34" charset="0"/>
              </a:rPr>
              <a:pPr/>
              <a:t>34</a:t>
            </a:fld>
            <a:endParaRPr lang="ru-RU" altLang="ru-RU" smtClean="0">
              <a:latin typeface="Times New Roman" pitchFamily="18" charset="0"/>
              <a:ea typeface="DejaVu Sans" pitchFamily="34" charset="0"/>
              <a:cs typeface="DejaVu Sans" pitchFamily="34" charset="0"/>
            </a:endParaRPr>
          </a:p>
        </p:txBody>
      </p:sp>
      <p:sp>
        <p:nvSpPr>
          <p:cNvPr id="737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695325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37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D7DF602F-AB78-4ABC-83E8-30C4385CC8B0}" type="slidenum">
              <a:rPr lang="ru-RU" altLang="ru-RU" smtClean="0">
                <a:latin typeface="Times New Roman" pitchFamily="18" charset="0"/>
                <a:ea typeface="DejaVu Sans" pitchFamily="34" charset="0"/>
                <a:cs typeface="DejaVu Sans" pitchFamily="34" charset="0"/>
              </a:rPr>
              <a:pPr/>
              <a:t>13</a:t>
            </a:fld>
            <a:endParaRPr lang="ru-RU" altLang="ru-RU" dirty="0" smtClean="0">
              <a:latin typeface="Times New Roman" pitchFamily="18" charset="0"/>
              <a:ea typeface="DejaVu Sans" pitchFamily="34" charset="0"/>
              <a:cs typeface="DejaVu Sans" pitchFamily="34" charset="0"/>
            </a:endParaRPr>
          </a:p>
        </p:txBody>
      </p:sp>
      <p:sp>
        <p:nvSpPr>
          <p:cNvPr id="655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695325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55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ru-RU" altLang="ru-RU" dirty="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27603C69-E384-4471-9CF6-EDDDE1ACF18A}" type="slidenum">
              <a:rPr lang="ru-RU" altLang="ru-RU" smtClean="0">
                <a:latin typeface="Times New Roman" pitchFamily="18" charset="0"/>
                <a:ea typeface="DejaVu Sans" pitchFamily="34" charset="0"/>
                <a:cs typeface="DejaVu Sans" pitchFamily="34" charset="0"/>
              </a:rPr>
              <a:pPr/>
              <a:t>14</a:t>
            </a:fld>
            <a:endParaRPr lang="ru-RU" altLang="ru-RU" dirty="0" smtClean="0">
              <a:latin typeface="Times New Roman" pitchFamily="18" charset="0"/>
              <a:ea typeface="DejaVu Sans" pitchFamily="34" charset="0"/>
              <a:cs typeface="DejaVu Sans" pitchFamily="34" charset="0"/>
            </a:endParaRPr>
          </a:p>
        </p:txBody>
      </p:sp>
      <p:sp>
        <p:nvSpPr>
          <p:cNvPr id="665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695325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65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ru-RU" altLang="ru-RU" dirty="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4AFC2FD7-FF77-47EF-976C-4C9E074B60F7}" type="slidenum">
              <a:rPr lang="ru-RU" altLang="ru-RU" smtClean="0">
                <a:latin typeface="Times New Roman" pitchFamily="18" charset="0"/>
                <a:ea typeface="DejaVu Sans" pitchFamily="34" charset="0"/>
                <a:cs typeface="DejaVu Sans" pitchFamily="34" charset="0"/>
              </a:rPr>
              <a:pPr/>
              <a:t>15</a:t>
            </a:fld>
            <a:endParaRPr lang="ru-RU" altLang="ru-RU" smtClean="0">
              <a:latin typeface="Times New Roman" pitchFamily="18" charset="0"/>
              <a:ea typeface="DejaVu Sans" pitchFamily="34" charset="0"/>
              <a:cs typeface="DejaVu Sans" pitchFamily="34" charset="0"/>
            </a:endParaRPr>
          </a:p>
        </p:txBody>
      </p:sp>
      <p:sp>
        <p:nvSpPr>
          <p:cNvPr id="706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695325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06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ru-RU" altLang="ru-RU" dirty="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4CF47610-1644-42DD-B1AF-BEE5EAADAC06}" type="slidenum">
              <a:rPr lang="ru-RU" altLang="ru-RU" smtClean="0">
                <a:latin typeface="Times New Roman" pitchFamily="18" charset="0"/>
                <a:ea typeface="DejaVu Sans" pitchFamily="34" charset="0"/>
                <a:cs typeface="DejaVu Sans" pitchFamily="34" charset="0"/>
              </a:rPr>
              <a:pPr/>
              <a:t>16</a:t>
            </a:fld>
            <a:endParaRPr lang="ru-RU" altLang="ru-RU" smtClean="0">
              <a:latin typeface="Times New Roman" pitchFamily="18" charset="0"/>
              <a:ea typeface="DejaVu Sans" pitchFamily="34" charset="0"/>
              <a:cs typeface="DejaVu Sans" pitchFamily="34" charset="0"/>
            </a:endParaRPr>
          </a:p>
        </p:txBody>
      </p:sp>
      <p:sp>
        <p:nvSpPr>
          <p:cNvPr id="727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695325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27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9EF8D039-F91B-482B-AFC1-A33C00C9ADA7}" type="slidenum">
              <a:rPr lang="ru-RU" altLang="ru-RU" smtClean="0">
                <a:latin typeface="Times New Roman" pitchFamily="18" charset="0"/>
                <a:ea typeface="DejaVu Sans" pitchFamily="34" charset="0"/>
                <a:cs typeface="DejaVu Sans" pitchFamily="34" charset="0"/>
              </a:rPr>
              <a:pPr/>
              <a:t>17</a:t>
            </a:fld>
            <a:endParaRPr lang="ru-RU" altLang="ru-RU" smtClean="0">
              <a:latin typeface="Times New Roman" pitchFamily="18" charset="0"/>
              <a:ea typeface="DejaVu Sans" pitchFamily="34" charset="0"/>
              <a:cs typeface="DejaVu Sans" pitchFamily="34" charset="0"/>
            </a:endParaRPr>
          </a:p>
        </p:txBody>
      </p:sp>
      <p:sp>
        <p:nvSpPr>
          <p:cNvPr id="716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695325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168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BF768FB2-83E4-4C4A-B05F-9963CDA48EBA}" type="slidenum">
              <a:rPr lang="ru-RU" altLang="ru-RU" smtClean="0">
                <a:latin typeface="Times New Roman" pitchFamily="18" charset="0"/>
                <a:ea typeface="DejaVu Sans" pitchFamily="34" charset="0"/>
                <a:cs typeface="DejaVu Sans" pitchFamily="34" charset="0"/>
              </a:rPr>
              <a:pPr/>
              <a:t>18</a:t>
            </a:fld>
            <a:endParaRPr lang="ru-RU" altLang="ru-RU" dirty="0" smtClean="0">
              <a:latin typeface="Times New Roman" pitchFamily="18" charset="0"/>
              <a:ea typeface="DejaVu Sans" pitchFamily="34" charset="0"/>
              <a:cs typeface="DejaVu Sans" pitchFamily="34" charset="0"/>
            </a:endParaRPr>
          </a:p>
        </p:txBody>
      </p:sp>
      <p:sp>
        <p:nvSpPr>
          <p:cNvPr id="675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695325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75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ru-RU" altLang="ru-RU" dirty="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51FE06E0-510C-4BAB-B5D3-A133B6FD9F77}" type="slidenum">
              <a:rPr lang="ru-RU" altLang="ru-RU" smtClean="0">
                <a:latin typeface="Times New Roman" pitchFamily="18" charset="0"/>
                <a:ea typeface="DejaVu Sans" pitchFamily="34" charset="0"/>
                <a:cs typeface="DejaVu Sans" pitchFamily="34" charset="0"/>
              </a:rPr>
              <a:pPr/>
              <a:t>19</a:t>
            </a:fld>
            <a:endParaRPr lang="ru-RU" altLang="ru-RU" dirty="0" smtClean="0">
              <a:latin typeface="Times New Roman" pitchFamily="18" charset="0"/>
              <a:ea typeface="DejaVu Sans" pitchFamily="34" charset="0"/>
              <a:cs typeface="DejaVu Sans" pitchFamily="34" charset="0"/>
            </a:endParaRPr>
          </a:p>
        </p:txBody>
      </p:sp>
      <p:sp>
        <p:nvSpPr>
          <p:cNvPr id="686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695325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861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ru-RU" altLang="ru-RU" dirty="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70EE7A13-90C0-416E-B36F-8466B928D990}" type="slidenum">
              <a:rPr lang="ru-RU" altLang="ru-RU" smtClean="0">
                <a:latin typeface="Times New Roman" pitchFamily="18" charset="0"/>
                <a:ea typeface="DejaVu Sans" pitchFamily="34" charset="0"/>
                <a:cs typeface="DejaVu Sans" pitchFamily="34" charset="0"/>
              </a:rPr>
              <a:pPr/>
              <a:t>20</a:t>
            </a:fld>
            <a:endParaRPr lang="ru-RU" altLang="ru-RU" dirty="0" smtClean="0">
              <a:latin typeface="Times New Roman" pitchFamily="18" charset="0"/>
              <a:ea typeface="DejaVu Sans" pitchFamily="34" charset="0"/>
              <a:cs typeface="DejaVu Sans" pitchFamily="34" charset="0"/>
            </a:endParaRPr>
          </a:p>
        </p:txBody>
      </p:sp>
      <p:sp>
        <p:nvSpPr>
          <p:cNvPr id="696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695325"/>
            <a:ext cx="1588" cy="15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96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wrap="none" anchor="ctr"/>
          <a:lstStyle/>
          <a:p>
            <a:endParaRPr lang="ru-RU" altLang="ru-RU" dirty="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8F928-70A1-4835-AC50-84AB54DD0C7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93339E-E024-4B9F-B1AD-42F6166D70B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FDDC6-9B58-40D9-9E20-D80FBC11B44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fld id="{7B1DEC1F-7F66-4B45-8C4E-CB9A0AA78435}" type="datetimeFigureOut">
              <a:rPr lang="ru-RU"/>
              <a:pPr>
                <a:defRPr/>
              </a:pPr>
              <a:t>17.03.2015</a:t>
            </a:fld>
            <a:endParaRPr lang="ru-RU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fld id="{3B0DE96C-4BB1-4610-A5DF-8CCFC850887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>
            <a:lvl1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fld id="{4ADC3CAD-6A97-4CCC-A5C5-5D99CF707D7D}" type="datetimeFigureOut">
              <a:rPr lang="ru-RU"/>
              <a:pPr>
                <a:defRPr/>
              </a:pPr>
              <a:t>17.03.2015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 rtlCol="0"/>
          <a:lstStyle>
            <a:lvl1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>
            <a:lvl1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fld id="{C548AC29-373C-4985-A201-EDACDCDEBD7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fld id="{F395F291-56A1-41CF-99E0-4E6602CC3B6C}" type="datetimeFigureOut">
              <a:rPr lang="ru-RU"/>
              <a:pPr>
                <a:defRPr/>
              </a:pPr>
              <a:t>17.03.2015</a:t>
            </a:fld>
            <a:endParaRPr lang="ru-RU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fld id="{309464E4-9E85-4084-8CA7-971C5F0E8E9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>
            <a:lvl1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fld id="{478338FB-A062-4FC2-81EB-A23A736D8E99}" type="datetimeFigureOut">
              <a:rPr lang="ru-RU"/>
              <a:pPr>
                <a:defRPr/>
              </a:pPr>
              <a:t>17.03.2015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>
            <a:lvl1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 rtlCol="0"/>
          <a:lstStyle>
            <a:lvl1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fld id="{54D74DF8-16F8-4231-8BF7-B9F1303E154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fld id="{19A31FC2-D196-4562-A885-08DC6A145DCC}" type="datetimeFigureOut">
              <a:rPr lang="ru-RU"/>
              <a:pPr>
                <a:defRPr/>
              </a:pPr>
              <a:t>17.03.2015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fld id="{76021023-00E2-42A0-A4B3-D327FC7BAB0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fld id="{C3E88311-B0A2-4812-B31B-8CCD149CAFCE}" type="datetimeFigureOut">
              <a:rPr lang="ru-RU"/>
              <a:pPr>
                <a:defRPr/>
              </a:pPr>
              <a:t>17.03.2015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fld id="{18A31F92-C2A6-4375-A31D-92DAB18F886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fld id="{C6EAC5AD-1AE6-4E52-AB1E-8446861AFB77}" type="datetimeFigureOut">
              <a:rPr lang="ru-RU"/>
              <a:pPr>
                <a:defRPr/>
              </a:pPr>
              <a:t>17.03.2015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fld id="{84999449-7CF5-4B85-8F45-D7855D336AF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fld id="{CBFC98D7-8F49-4D9A-AA99-ED1F87561C98}" type="datetimeFigureOut">
              <a:rPr lang="ru-RU"/>
              <a:pPr>
                <a:defRPr/>
              </a:pPr>
              <a:t>17.03.2015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fld id="{8B0B0EDF-38C5-49F6-8DF8-329CE2B9E1C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BAF006-948F-4E3F-A4F8-2EF63366C75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fld id="{CADB96E3-DFAA-46BC-8C2E-E6483782491C}" type="datetimeFigureOut">
              <a:rPr lang="ru-RU"/>
              <a:pPr>
                <a:defRPr/>
              </a:pPr>
              <a:t>17.03.2015</a:t>
            </a:fld>
            <a:endParaRPr lang="ru-RU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fld id="{06228C90-8BC0-4661-8FCA-1BD7722D14C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fld id="{403B79E0-6482-4665-B637-0C2B90029F53}" type="datetimeFigureOut">
              <a:rPr lang="ru-RU"/>
              <a:pPr>
                <a:defRPr/>
              </a:pPr>
              <a:t>17.03.2015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fld id="{572ACA5A-AFEF-408A-9CDD-290D21202C3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fld id="{7D46AD60-4835-4A89-B3B0-7981089EC4D9}" type="datetimeFigureOut">
              <a:rPr lang="ru-RU"/>
              <a:pPr>
                <a:defRPr/>
              </a:pPr>
              <a:t>17.03.2015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fld id="{DBF6A10B-B6C7-4AA4-9CF1-815EE69B586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C4488-A52F-451D-81AD-804CE35180E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E36F51-18C6-408B-84D9-220951CEC70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6D00A-6283-473F-A753-4E6A108C9F1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5F2D4-C79C-4D14-8F4C-421F6592838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ACEDA-8D7B-4333-92DE-43FBF5AC517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E6CCF-04B1-4EA0-B302-752DAB04699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0B8C1-6CC2-4D1A-BBE3-D97ECBAA36A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5997EC6D-69FE-424C-843E-D1BA9A875EE9}" type="datetimeFigureOut">
              <a:rPr lang="en-US"/>
              <a:pPr>
                <a:defRPr/>
              </a:pPr>
              <a:t>3/17/2015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CD699CF3-F429-4B0A-A3A7-E20DAA05064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43" r:id="rId1"/>
    <p:sldLayoutId id="2147484444" r:id="rId2"/>
    <p:sldLayoutId id="2147484445" r:id="rId3"/>
    <p:sldLayoutId id="2147484446" r:id="rId4"/>
    <p:sldLayoutId id="2147484447" r:id="rId5"/>
    <p:sldLayoutId id="2147484448" r:id="rId6"/>
    <p:sldLayoutId id="2147484449" r:id="rId7"/>
    <p:sldLayoutId id="2147484450" r:id="rId8"/>
    <p:sldLayoutId id="2147484451" r:id="rId9"/>
    <p:sldLayoutId id="2147484452" r:id="rId10"/>
    <p:sldLayoutId id="2147484453" r:id="rId11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6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buClrTx/>
              <a:buSzTx/>
              <a:buFontTx/>
              <a:buNone/>
              <a:defRPr sz="1100" b="1" smtClean="0">
                <a:solidFill>
                  <a:srgbClr val="7F7F7F"/>
                </a:solidFill>
                <a:latin typeface="Arial" charset="0"/>
              </a:defRPr>
            </a:lvl1pPr>
          </a:lstStyle>
          <a:p>
            <a:pPr>
              <a:defRPr/>
            </a:pPr>
            <a:fld id="{C3E47799-C53A-41E6-89E2-D4B36F9BB3AA}" type="datetimeFigureOut">
              <a:rPr lang="ru-RU"/>
              <a:pPr>
                <a:defRPr/>
              </a:pPr>
              <a:t>17.03.2015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buClrTx/>
              <a:buSzTx/>
              <a:buFontTx/>
              <a:buNone/>
              <a:defRPr sz="1100" b="1" smtClean="0">
                <a:solidFill>
                  <a:srgbClr val="7F7F7F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buClrTx/>
              <a:buSzTx/>
              <a:buFontTx/>
              <a:buNone/>
              <a:defRPr sz="1200" b="1" smtClean="0">
                <a:solidFill>
                  <a:srgbClr val="7F7F7F"/>
                </a:solidFill>
                <a:latin typeface="Arial" charset="0"/>
              </a:defRPr>
            </a:lvl1pPr>
          </a:lstStyle>
          <a:p>
            <a:pPr>
              <a:defRPr/>
            </a:pPr>
            <a:fld id="{F0523597-73B7-4816-A3A6-D5D5D671BDC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54" r:id="rId1"/>
    <p:sldLayoutId id="2147484455" r:id="rId2"/>
    <p:sldLayoutId id="2147484456" r:id="rId3"/>
    <p:sldLayoutId id="2147484457" r:id="rId4"/>
    <p:sldLayoutId id="2147484458" r:id="rId5"/>
    <p:sldLayoutId id="2147484459" r:id="rId6"/>
    <p:sldLayoutId id="2147484460" r:id="rId7"/>
    <p:sldLayoutId id="2147484461" r:id="rId8"/>
    <p:sldLayoutId id="2147484462" r:id="rId9"/>
    <p:sldLayoutId id="2147484463" r:id="rId10"/>
    <p:sldLayoutId id="2147484464" r:id="rId11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6\&#1056;&#1072;&#1073;&#1086;&#1095;&#1080;&#1081;%20&#1089;&#1090;&#1086;&#1083;\melodiya_bez_slov_2_-_melodiya_bez_slov_2_muzofon.com.mp3" TargetMode="Externa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http://oneworldwar.do.am/weapons/topic15/driver_small.jpg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13.xml"/><Relationship Id="rId1" Type="http://schemas.openxmlformats.org/officeDocument/2006/relationships/video" Target="file:///C:\Documents\Admin\&#1056;&#1072;&#1073;&#1086;&#1095;&#1080;&#1081;%20&#1089;&#1090;&#1086;&#1083;\1%20&#1084;&#1080;&#1088;&#1086;&#1074;&#1072;&#1103;%20&#1074;&#1086;&#1081;&#1085;&#1072;%20&#1082;&#1086;&#1085;&#1082;&#1091;&#1088;&#1089;\&#1086;&#1073;&#1088;&#1077;&#1079;&#1082;&#1072;%20&#1082;&#1088;&#1077;&#1087;&#1086;&#1089;&#1090;&#1080;.wmv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395288" y="1000125"/>
            <a:ext cx="8229600" cy="58578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marL="342900" indent="-338138" algn="ctr">
              <a:spcBef>
                <a:spcPts val="700"/>
              </a:spcBef>
              <a:buClrTx/>
              <a:buSzPct val="80000"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altLang="ru-RU" sz="2400" b="1" dirty="0">
                <a:solidFill>
                  <a:srgbClr val="903E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МКОУ НОВОАННИНСКАЯ СШ №1</a:t>
            </a:r>
          </a:p>
          <a:p>
            <a:pPr marL="342900" indent="-338138" algn="ctr">
              <a:spcBef>
                <a:spcPts val="700"/>
              </a:spcBef>
              <a:buClrTx/>
              <a:buSzPct val="80000"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altLang="ru-RU" sz="3200" b="1" dirty="0">
                <a:solidFill>
                  <a:srgbClr val="903E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НЕИЗВЕСТНЫЕ СТРАНИЦЫ ПЕРВОЙ МИРОВОЙ ВОЙНЫ.</a:t>
            </a:r>
          </a:p>
          <a:p>
            <a:pPr marL="342900" indent="-338138" algn="ctr">
              <a:spcBef>
                <a:spcPts val="700"/>
              </a:spcBef>
              <a:buClrTx/>
              <a:buSzPct val="80000"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endParaRPr lang="ru-RU" altLang="ru-RU" sz="2800" b="1" dirty="0">
              <a:solidFill>
                <a:srgbClr val="903E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342900" indent="-338138" algn="ctr">
              <a:spcBef>
                <a:spcPts val="700"/>
              </a:spcBef>
              <a:buClrTx/>
              <a:buSzPct val="80000"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endParaRPr lang="ru-RU" altLang="ru-RU" sz="2000" i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38138" algn="r">
              <a:spcBef>
                <a:spcPts val="500"/>
              </a:spcBef>
              <a:buClrTx/>
              <a:buSzPct val="80000"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altLang="ru-RU" sz="2800" b="1" dirty="0">
                <a:solidFill>
                  <a:srgbClr val="903E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Подготовили учащиеся 8 «б» </a:t>
            </a:r>
            <a:r>
              <a:rPr lang="ru-RU" altLang="ru-RU" sz="2800" b="1" dirty="0" smtClean="0">
                <a:solidFill>
                  <a:srgbClr val="903E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класса:</a:t>
            </a:r>
            <a:endParaRPr lang="ru-RU" altLang="ru-RU" sz="2800" b="1" dirty="0">
              <a:solidFill>
                <a:srgbClr val="903E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38138" algn="r">
              <a:spcBef>
                <a:spcPts val="500"/>
              </a:spcBef>
              <a:buClrTx/>
              <a:buSzPct val="80000"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altLang="ru-RU" sz="2800" b="1" dirty="0" smtClean="0">
                <a:solidFill>
                  <a:srgbClr val="903E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Петрова </a:t>
            </a:r>
            <a:r>
              <a:rPr lang="ru-RU" altLang="ru-RU" sz="2800" b="1" dirty="0">
                <a:solidFill>
                  <a:srgbClr val="903E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Дарья</a:t>
            </a:r>
          </a:p>
          <a:p>
            <a:pPr marL="342900" indent="-338138" algn="r">
              <a:spcBef>
                <a:spcPts val="500"/>
              </a:spcBef>
              <a:buClrTx/>
              <a:buSzPct val="80000"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altLang="ru-RU" sz="2800" b="1" dirty="0">
                <a:solidFill>
                  <a:srgbClr val="903E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Плешаков Антон</a:t>
            </a:r>
          </a:p>
          <a:p>
            <a:pPr marL="342900" indent="-338138" algn="r">
              <a:spcBef>
                <a:spcPts val="500"/>
              </a:spcBef>
              <a:buClrTx/>
              <a:buSzPct val="80000"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altLang="ru-RU" sz="2800" b="1" dirty="0">
                <a:solidFill>
                  <a:srgbClr val="903E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Прус Алексей</a:t>
            </a:r>
          </a:p>
          <a:p>
            <a:pPr marL="342900" indent="-338138" algn="r">
              <a:spcBef>
                <a:spcPts val="500"/>
              </a:spcBef>
              <a:buClrTx/>
              <a:buSzPct val="80000"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altLang="ru-RU" sz="2800" b="1" dirty="0">
                <a:solidFill>
                  <a:srgbClr val="903E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Руководитель:ФИЛИППОВА Н. Р.</a:t>
            </a:r>
          </a:p>
        </p:txBody>
      </p:sp>
      <p:sp>
        <p:nvSpPr>
          <p:cNvPr id="37891" name="Text Box 2"/>
          <p:cNvSpPr txBox="1">
            <a:spLocks noChangeArrowheads="1"/>
          </p:cNvSpPr>
          <p:nvPr/>
        </p:nvSpPr>
        <p:spPr bwMode="auto">
          <a:xfrm>
            <a:off x="863600" y="4895850"/>
            <a:ext cx="5759450" cy="1095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200" b="1" i="1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4" name="melodiya_bez_slov_2_-_melodiya_bez_slov_2_muzofon.com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285720" y="21429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" y="0"/>
            <a:ext cx="4286247" cy="650083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500562" y="0"/>
            <a:ext cx="4643437" cy="6857999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22 апреля 1915 года Германия провела хлорную атаку, в результате чего 15 тысяч солдат получили поражения, из них 5 тысяч погибли. Немцы на фронте 6 км выпустили хлор из 5730 баллонов. В течение 5-8 минут было выпущено 168 тонн хлора. </a:t>
            </a:r>
            <a:b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ru-RU" sz="2800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1" descr="Британский водитель и лошадь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214282" y="357166"/>
            <a:ext cx="4286280" cy="628654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" y="285728"/>
            <a:ext cx="4786313" cy="628654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429124" y="0"/>
            <a:ext cx="4714876" cy="6500834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Солдаты в госпитале после газовой атаки:</a:t>
            </a: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ночь с 12 на 13 июля 1917 года под бельгийским городом Ипр с целью сорвать наступление англо-французских войск Германия применила иприт - жидкое отравляющее вещество кожно-нарывного действия. </a:t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 первом применении иприта поражения различной тяжести получили 2490 человек, из которых 87 скончались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1" descr="ru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714356"/>
            <a:ext cx="4562476" cy="551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резка крепости.wmv">
            <a:hlinkClick r:id="" action="ppaction://media"/>
          </p:cNvPr>
          <p:cNvPicPr>
            <a:picLocks noGrp="1" noRot="1" noChangeAspect="1"/>
          </p:cNvPicPr>
          <p:nvPr>
            <p:ph sz="quarter" idx="13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785794"/>
            <a:ext cx="9151207" cy="5143536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 noChangeArrowheads="1"/>
          </p:cNvSpPr>
          <p:nvPr/>
        </p:nvSpPr>
        <p:spPr bwMode="auto">
          <a:xfrm>
            <a:off x="457200" y="333375"/>
            <a:ext cx="8147050" cy="60483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marL="342900" indent="-338138" algn="just">
              <a:spcBef>
                <a:spcPts val="500"/>
              </a:spcBef>
              <a:buClrTx/>
              <a:buSzPct val="80000"/>
              <a:buFontTx/>
              <a:buNone/>
              <a:tabLst>
                <a:tab pos="342900" algn="l"/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  <a:tab pos="10329863" algn="l"/>
                <a:tab pos="10779125" algn="l"/>
                <a:tab pos="10780713" algn="l"/>
              </a:tabLst>
            </a:pPr>
            <a:r>
              <a:rPr lang="ru-RU" altLang="ru-RU" sz="32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	</a:t>
            </a:r>
            <a:r>
              <a:rPr lang="ru-RU" altLang="ru-RU" sz="2000" b="1" dirty="0">
                <a:solidFill>
                  <a:srgbClr val="903E00"/>
                </a:solidFill>
                <a:latin typeface="Arial" charset="0"/>
                <a:cs typeface="Arial" charset="0"/>
              </a:rPr>
              <a:t>Российские сестры милосердия во время Первой мировой войны стали настоящим феноменом, неподвластным разгадке наших противников. </a:t>
            </a:r>
          </a:p>
        </p:txBody>
      </p:sp>
      <p:pic>
        <p:nvPicPr>
          <p:cNvPr id="4710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24013" y="2133600"/>
            <a:ext cx="5813425" cy="3959225"/>
          </a:xfrm>
          <a:prstGeom prst="rect">
            <a:avLst/>
          </a:prstGeom>
          <a:noFill/>
          <a:ln w="9360" cap="sq">
            <a:solidFill>
              <a:srgbClr val="D5080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1"/>
          <p:cNvSpPr txBox="1">
            <a:spLocks noChangeArrowheads="1"/>
          </p:cNvSpPr>
          <p:nvPr/>
        </p:nvSpPr>
        <p:spPr bwMode="auto">
          <a:xfrm>
            <a:off x="395288" y="252413"/>
            <a:ext cx="8229600" cy="8239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dirty="0">
                <a:solidFill>
                  <a:srgbClr val="903E00"/>
                </a:solidFill>
                <a:latin typeface="Times New Roman" pitchFamily="18" charset="0"/>
                <a:cs typeface="Times New Roman" pitchFamily="18" charset="0"/>
              </a:rPr>
              <a:t>Римма  Михайловна Иванова</a:t>
            </a:r>
            <a:br>
              <a:rPr lang="ru-RU" altLang="ru-RU" sz="2400" b="1" dirty="0">
                <a:solidFill>
                  <a:srgbClr val="903E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dirty="0">
                <a:solidFill>
                  <a:srgbClr val="903E00"/>
                </a:solidFill>
                <a:latin typeface="Times New Roman" pitchFamily="18" charset="0"/>
                <a:cs typeface="Times New Roman" pitchFamily="18" charset="0"/>
              </a:rPr>
              <a:t>(15.06.1894г-22.09.1915г)</a:t>
            </a:r>
          </a:p>
        </p:txBody>
      </p:sp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2843213" y="1125538"/>
            <a:ext cx="3744912" cy="55435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marL="342900" indent="-338138" algn="just">
              <a:spcBef>
                <a:spcPts val="500"/>
              </a:spcBef>
              <a:buClrTx/>
              <a:buSzPct val="80000"/>
              <a:buFontTx/>
              <a:buNone/>
              <a:tabLst>
                <a:tab pos="342900" algn="l"/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  <a:tab pos="10329863" algn="l"/>
                <a:tab pos="10779125" algn="l"/>
                <a:tab pos="10780713" algn="l"/>
              </a:tabLst>
            </a:pPr>
            <a:r>
              <a:rPr lang="ru-RU" altLang="ru-RU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altLang="ru-RU" sz="2000" b="1" dirty="0">
                <a:solidFill>
                  <a:srgbClr val="903E00"/>
                </a:solidFill>
                <a:latin typeface="Times New Roman" pitchFamily="18" charset="0"/>
                <a:cs typeface="Times New Roman" pitchFamily="18" charset="0"/>
              </a:rPr>
              <a:t>22 сентября 2013 года исполнилось 98 лет со дня гибели сестры милосердия Риммы Ивановой. Почти век назад шагнула в бессмертие эта 21-летняя девушка – героиня Великой войны, так называли Первую мировую…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marL="431800" indent="-320675">
              <a:tabLst>
                <a:tab pos="431800" algn="l"/>
                <a:tab pos="879475" algn="l"/>
                <a:tab pos="1328738" algn="l"/>
                <a:tab pos="1778000" algn="l"/>
                <a:tab pos="2227263" algn="l"/>
                <a:tab pos="2676525" algn="l"/>
                <a:tab pos="3125788" algn="l"/>
                <a:tab pos="3575050" algn="l"/>
                <a:tab pos="4024313" algn="l"/>
                <a:tab pos="4473575" algn="l"/>
                <a:tab pos="4922838" algn="l"/>
                <a:tab pos="5372100" algn="l"/>
                <a:tab pos="5821363" algn="l"/>
                <a:tab pos="6270625" algn="l"/>
                <a:tab pos="6719888" algn="l"/>
                <a:tab pos="7169150" algn="l"/>
                <a:tab pos="7618413" algn="l"/>
                <a:tab pos="8067675" algn="l"/>
                <a:tab pos="8516938" algn="l"/>
                <a:tab pos="8966200" algn="l"/>
                <a:tab pos="9415463" algn="l"/>
              </a:tabLst>
              <a:defRPr>
                <a:solidFill>
                  <a:srgbClr val="FFFFFF"/>
                </a:solidFill>
                <a:latin typeface="Tahoma" pitchFamily="32" charset="0"/>
                <a:ea typeface="Droid Sans Fallback" charset="0"/>
                <a:cs typeface="Droid Sans Fallback" charset="0"/>
              </a:defRPr>
            </a:lvl1pPr>
            <a:lvl2pPr>
              <a:tabLst>
                <a:tab pos="431800" algn="l"/>
                <a:tab pos="879475" algn="l"/>
                <a:tab pos="1328738" algn="l"/>
                <a:tab pos="1778000" algn="l"/>
                <a:tab pos="2227263" algn="l"/>
                <a:tab pos="2676525" algn="l"/>
                <a:tab pos="3125788" algn="l"/>
                <a:tab pos="3575050" algn="l"/>
                <a:tab pos="4024313" algn="l"/>
                <a:tab pos="4473575" algn="l"/>
                <a:tab pos="4922838" algn="l"/>
                <a:tab pos="5372100" algn="l"/>
                <a:tab pos="5821363" algn="l"/>
                <a:tab pos="6270625" algn="l"/>
                <a:tab pos="6719888" algn="l"/>
                <a:tab pos="7169150" algn="l"/>
                <a:tab pos="7618413" algn="l"/>
                <a:tab pos="8067675" algn="l"/>
                <a:tab pos="8516938" algn="l"/>
                <a:tab pos="8966200" algn="l"/>
                <a:tab pos="9415463" algn="l"/>
              </a:tabLst>
              <a:defRPr>
                <a:solidFill>
                  <a:srgbClr val="FFFFFF"/>
                </a:solidFill>
                <a:latin typeface="Tahoma" pitchFamily="32" charset="0"/>
                <a:ea typeface="Droid Sans Fallback" charset="0"/>
                <a:cs typeface="Droid Sans Fallback" charset="0"/>
              </a:defRPr>
            </a:lvl2pPr>
            <a:lvl3pPr>
              <a:tabLst>
                <a:tab pos="431800" algn="l"/>
                <a:tab pos="879475" algn="l"/>
                <a:tab pos="1328738" algn="l"/>
                <a:tab pos="1778000" algn="l"/>
                <a:tab pos="2227263" algn="l"/>
                <a:tab pos="2676525" algn="l"/>
                <a:tab pos="3125788" algn="l"/>
                <a:tab pos="3575050" algn="l"/>
                <a:tab pos="4024313" algn="l"/>
                <a:tab pos="4473575" algn="l"/>
                <a:tab pos="4922838" algn="l"/>
                <a:tab pos="5372100" algn="l"/>
                <a:tab pos="5821363" algn="l"/>
                <a:tab pos="6270625" algn="l"/>
                <a:tab pos="6719888" algn="l"/>
                <a:tab pos="7169150" algn="l"/>
                <a:tab pos="7618413" algn="l"/>
                <a:tab pos="8067675" algn="l"/>
                <a:tab pos="8516938" algn="l"/>
                <a:tab pos="8966200" algn="l"/>
                <a:tab pos="9415463" algn="l"/>
              </a:tabLst>
              <a:defRPr>
                <a:solidFill>
                  <a:srgbClr val="FFFFFF"/>
                </a:solidFill>
                <a:latin typeface="Tahoma" pitchFamily="32" charset="0"/>
                <a:ea typeface="Droid Sans Fallback" charset="0"/>
                <a:cs typeface="Droid Sans Fallback" charset="0"/>
              </a:defRPr>
            </a:lvl3pPr>
            <a:lvl4pPr>
              <a:tabLst>
                <a:tab pos="431800" algn="l"/>
                <a:tab pos="879475" algn="l"/>
                <a:tab pos="1328738" algn="l"/>
                <a:tab pos="1778000" algn="l"/>
                <a:tab pos="2227263" algn="l"/>
                <a:tab pos="2676525" algn="l"/>
                <a:tab pos="3125788" algn="l"/>
                <a:tab pos="3575050" algn="l"/>
                <a:tab pos="4024313" algn="l"/>
                <a:tab pos="4473575" algn="l"/>
                <a:tab pos="4922838" algn="l"/>
                <a:tab pos="5372100" algn="l"/>
                <a:tab pos="5821363" algn="l"/>
                <a:tab pos="6270625" algn="l"/>
                <a:tab pos="6719888" algn="l"/>
                <a:tab pos="7169150" algn="l"/>
                <a:tab pos="7618413" algn="l"/>
                <a:tab pos="8067675" algn="l"/>
                <a:tab pos="8516938" algn="l"/>
                <a:tab pos="8966200" algn="l"/>
                <a:tab pos="9415463" algn="l"/>
              </a:tabLst>
              <a:defRPr>
                <a:solidFill>
                  <a:srgbClr val="FFFFFF"/>
                </a:solidFill>
                <a:latin typeface="Tahoma" pitchFamily="32" charset="0"/>
                <a:ea typeface="Droid Sans Fallback" charset="0"/>
                <a:cs typeface="Droid Sans Fallback" charset="0"/>
              </a:defRPr>
            </a:lvl4pPr>
            <a:lvl5pPr>
              <a:tabLst>
                <a:tab pos="431800" algn="l"/>
                <a:tab pos="879475" algn="l"/>
                <a:tab pos="1328738" algn="l"/>
                <a:tab pos="1778000" algn="l"/>
                <a:tab pos="2227263" algn="l"/>
                <a:tab pos="2676525" algn="l"/>
                <a:tab pos="3125788" algn="l"/>
                <a:tab pos="3575050" algn="l"/>
                <a:tab pos="4024313" algn="l"/>
                <a:tab pos="4473575" algn="l"/>
                <a:tab pos="4922838" algn="l"/>
                <a:tab pos="5372100" algn="l"/>
                <a:tab pos="5821363" algn="l"/>
                <a:tab pos="6270625" algn="l"/>
                <a:tab pos="6719888" algn="l"/>
                <a:tab pos="7169150" algn="l"/>
                <a:tab pos="7618413" algn="l"/>
                <a:tab pos="8067675" algn="l"/>
                <a:tab pos="8516938" algn="l"/>
                <a:tab pos="8966200" algn="l"/>
                <a:tab pos="9415463" algn="l"/>
              </a:tabLst>
              <a:defRPr>
                <a:solidFill>
                  <a:srgbClr val="FFFFFF"/>
                </a:solidFill>
                <a:latin typeface="Tahoma" pitchFamily="32" charset="0"/>
                <a:ea typeface="Droid Sans Fallback" charset="0"/>
                <a:cs typeface="Droid Sans Fallback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31800" algn="l"/>
                <a:tab pos="879475" algn="l"/>
                <a:tab pos="1328738" algn="l"/>
                <a:tab pos="1778000" algn="l"/>
                <a:tab pos="2227263" algn="l"/>
                <a:tab pos="2676525" algn="l"/>
                <a:tab pos="3125788" algn="l"/>
                <a:tab pos="3575050" algn="l"/>
                <a:tab pos="4024313" algn="l"/>
                <a:tab pos="4473575" algn="l"/>
                <a:tab pos="4922838" algn="l"/>
                <a:tab pos="5372100" algn="l"/>
                <a:tab pos="5821363" algn="l"/>
                <a:tab pos="6270625" algn="l"/>
                <a:tab pos="6719888" algn="l"/>
                <a:tab pos="7169150" algn="l"/>
                <a:tab pos="7618413" algn="l"/>
                <a:tab pos="8067675" algn="l"/>
                <a:tab pos="8516938" algn="l"/>
                <a:tab pos="8966200" algn="l"/>
                <a:tab pos="9415463" algn="l"/>
              </a:tabLst>
              <a:defRPr>
                <a:solidFill>
                  <a:srgbClr val="FFFFFF"/>
                </a:solidFill>
                <a:latin typeface="Tahoma" pitchFamily="32" charset="0"/>
                <a:ea typeface="Droid Sans Fallback" charset="0"/>
                <a:cs typeface="Droid Sans Fallback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31800" algn="l"/>
                <a:tab pos="879475" algn="l"/>
                <a:tab pos="1328738" algn="l"/>
                <a:tab pos="1778000" algn="l"/>
                <a:tab pos="2227263" algn="l"/>
                <a:tab pos="2676525" algn="l"/>
                <a:tab pos="3125788" algn="l"/>
                <a:tab pos="3575050" algn="l"/>
                <a:tab pos="4024313" algn="l"/>
                <a:tab pos="4473575" algn="l"/>
                <a:tab pos="4922838" algn="l"/>
                <a:tab pos="5372100" algn="l"/>
                <a:tab pos="5821363" algn="l"/>
                <a:tab pos="6270625" algn="l"/>
                <a:tab pos="6719888" algn="l"/>
                <a:tab pos="7169150" algn="l"/>
                <a:tab pos="7618413" algn="l"/>
                <a:tab pos="8067675" algn="l"/>
                <a:tab pos="8516938" algn="l"/>
                <a:tab pos="8966200" algn="l"/>
                <a:tab pos="9415463" algn="l"/>
              </a:tabLst>
              <a:defRPr>
                <a:solidFill>
                  <a:srgbClr val="FFFFFF"/>
                </a:solidFill>
                <a:latin typeface="Tahoma" pitchFamily="32" charset="0"/>
                <a:ea typeface="Droid Sans Fallback" charset="0"/>
                <a:cs typeface="Droid Sans Fallback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31800" algn="l"/>
                <a:tab pos="879475" algn="l"/>
                <a:tab pos="1328738" algn="l"/>
                <a:tab pos="1778000" algn="l"/>
                <a:tab pos="2227263" algn="l"/>
                <a:tab pos="2676525" algn="l"/>
                <a:tab pos="3125788" algn="l"/>
                <a:tab pos="3575050" algn="l"/>
                <a:tab pos="4024313" algn="l"/>
                <a:tab pos="4473575" algn="l"/>
                <a:tab pos="4922838" algn="l"/>
                <a:tab pos="5372100" algn="l"/>
                <a:tab pos="5821363" algn="l"/>
                <a:tab pos="6270625" algn="l"/>
                <a:tab pos="6719888" algn="l"/>
                <a:tab pos="7169150" algn="l"/>
                <a:tab pos="7618413" algn="l"/>
                <a:tab pos="8067675" algn="l"/>
                <a:tab pos="8516938" algn="l"/>
                <a:tab pos="8966200" algn="l"/>
                <a:tab pos="9415463" algn="l"/>
              </a:tabLst>
              <a:defRPr>
                <a:solidFill>
                  <a:srgbClr val="FFFFFF"/>
                </a:solidFill>
                <a:latin typeface="Tahoma" pitchFamily="32" charset="0"/>
                <a:ea typeface="Droid Sans Fallback" charset="0"/>
                <a:cs typeface="Droid Sans Fallback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31800" algn="l"/>
                <a:tab pos="879475" algn="l"/>
                <a:tab pos="1328738" algn="l"/>
                <a:tab pos="1778000" algn="l"/>
                <a:tab pos="2227263" algn="l"/>
                <a:tab pos="2676525" algn="l"/>
                <a:tab pos="3125788" algn="l"/>
                <a:tab pos="3575050" algn="l"/>
                <a:tab pos="4024313" algn="l"/>
                <a:tab pos="4473575" algn="l"/>
                <a:tab pos="4922838" algn="l"/>
                <a:tab pos="5372100" algn="l"/>
                <a:tab pos="5821363" algn="l"/>
                <a:tab pos="6270625" algn="l"/>
                <a:tab pos="6719888" algn="l"/>
                <a:tab pos="7169150" algn="l"/>
                <a:tab pos="7618413" algn="l"/>
                <a:tab pos="8067675" algn="l"/>
                <a:tab pos="8516938" algn="l"/>
                <a:tab pos="8966200" algn="l"/>
                <a:tab pos="9415463" algn="l"/>
              </a:tabLst>
              <a:defRPr>
                <a:solidFill>
                  <a:srgbClr val="FFFFFF"/>
                </a:solidFill>
                <a:latin typeface="Tahoma" pitchFamily="32" charset="0"/>
                <a:ea typeface="Droid Sans Fallback" charset="0"/>
                <a:cs typeface="Droid Sans Fallback" charset="0"/>
              </a:defRPr>
            </a:lvl9pPr>
          </a:lstStyle>
          <a:p>
            <a:pPr>
              <a:spcBef>
                <a:spcPts val="600"/>
              </a:spcBef>
              <a:buClrTx/>
              <a:buSzPct val="45000"/>
              <a:buFontTx/>
              <a:buNone/>
              <a:defRPr/>
            </a:pPr>
            <a:endParaRPr lang="ru-RU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>
              <a:spcBef>
                <a:spcPts val="600"/>
              </a:spcBef>
              <a:buClrTx/>
              <a:buSzPct val="45000"/>
              <a:buFontTx/>
              <a:buNone/>
              <a:defRPr/>
            </a:pPr>
            <a:endParaRPr lang="ru-RU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>
              <a:spcBef>
                <a:spcPts val="600"/>
              </a:spcBef>
              <a:buClrTx/>
              <a:buSzPct val="45000"/>
              <a:buFontTx/>
              <a:buNone/>
              <a:defRPr/>
            </a:pPr>
            <a:endParaRPr lang="ru-RU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>
              <a:spcBef>
                <a:spcPts val="600"/>
              </a:spcBef>
              <a:buClrTx/>
              <a:buSzPct val="45000"/>
              <a:buFontTx/>
              <a:buNone/>
              <a:defRPr/>
            </a:pPr>
            <a:endParaRPr lang="ru-RU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>
              <a:spcBef>
                <a:spcPts val="600"/>
              </a:spcBef>
              <a:buClrTx/>
              <a:buSzPct val="45000"/>
              <a:buFontTx/>
              <a:buNone/>
              <a:defRPr/>
            </a:pPr>
            <a:endParaRPr lang="ru-RU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>
              <a:spcBef>
                <a:spcPts val="600"/>
              </a:spcBef>
              <a:buClrTx/>
              <a:buSzPct val="45000"/>
              <a:buFontTx/>
              <a:buNone/>
              <a:defRPr/>
            </a:pPr>
            <a:endParaRPr lang="ru-RU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>
              <a:spcBef>
                <a:spcPts val="600"/>
              </a:spcBef>
              <a:buClrTx/>
              <a:buSzPct val="45000"/>
              <a:buFontTx/>
              <a:buNone/>
              <a:defRPr/>
            </a:pPr>
            <a:endParaRPr lang="ru-RU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>
              <a:spcBef>
                <a:spcPts val="600"/>
              </a:spcBef>
              <a:buClrTx/>
              <a:buSzPct val="45000"/>
              <a:buFontTx/>
              <a:buNone/>
              <a:defRPr/>
            </a:pPr>
            <a:endParaRPr lang="ru-RU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pic>
        <p:nvPicPr>
          <p:cNvPr id="4813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1268413"/>
            <a:ext cx="2584450" cy="3313112"/>
          </a:xfrm>
          <a:prstGeom prst="rect">
            <a:avLst/>
          </a:prstGeom>
          <a:noFill/>
          <a:ln w="9360" cap="sq">
            <a:solidFill>
              <a:srgbClr val="161616"/>
            </a:solidFill>
            <a:miter lim="800000"/>
            <a:headEnd/>
            <a:tailEnd/>
          </a:ln>
        </p:spPr>
      </p:pic>
      <p:pic>
        <p:nvPicPr>
          <p:cNvPr id="48134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30638" y="4370388"/>
            <a:ext cx="1358900" cy="1800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48135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72250" y="1557338"/>
            <a:ext cx="2320925" cy="3887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1"/>
          <p:cNvSpPr txBox="1">
            <a:spLocks noChangeArrowheads="1"/>
          </p:cNvSpPr>
          <p:nvPr/>
        </p:nvSpPr>
        <p:spPr bwMode="auto">
          <a:xfrm>
            <a:off x="250825" y="188913"/>
            <a:ext cx="8497888" cy="825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42900" indent="-338138" algn="ctr">
              <a:spcBef>
                <a:spcPts val="500"/>
              </a:spcBef>
              <a:buClrTx/>
              <a:buSzPct val="8000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altLang="ru-RU" sz="2400" b="1" dirty="0">
                <a:solidFill>
                  <a:srgbClr val="903E00"/>
                </a:solidFill>
                <a:latin typeface="Times New Roman" pitchFamily="18" charset="0"/>
                <a:cs typeface="Times New Roman" pitchFamily="18" charset="0"/>
              </a:rPr>
              <a:t>Ольга Иннокентьевна </a:t>
            </a:r>
            <a:r>
              <a:rPr lang="ru-RU" altLang="ru-RU" sz="2400" b="1" dirty="0" err="1">
                <a:solidFill>
                  <a:srgbClr val="903E00"/>
                </a:solidFill>
                <a:latin typeface="Times New Roman" pitchFamily="18" charset="0"/>
                <a:cs typeface="Times New Roman" pitchFamily="18" charset="0"/>
              </a:rPr>
              <a:t>Шишмарева</a:t>
            </a:r>
            <a:r>
              <a:rPr lang="ru-RU" altLang="ru-RU" sz="2400" b="1" dirty="0">
                <a:solidFill>
                  <a:srgbClr val="903E00"/>
                </a:solidFill>
                <a:latin typeface="Times New Roman" pitchFamily="18" charset="0"/>
                <a:cs typeface="Times New Roman" pitchFamily="18" charset="0"/>
              </a:rPr>
              <a:t> и Вера Николаевна Семенова</a:t>
            </a:r>
          </a:p>
          <a:p>
            <a:pPr marL="342900" indent="-338138" algn="ctr">
              <a:spcBef>
                <a:spcPts val="500"/>
              </a:spcBef>
              <a:buClrTx/>
              <a:buSzPct val="80000"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altLang="ru-RU" sz="2400" b="1" dirty="0">
                <a:solidFill>
                  <a:srgbClr val="903E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342900" indent="-338138" algn="ctr">
              <a:spcBef>
                <a:spcPts val="500"/>
              </a:spcBef>
              <a:buClrTx/>
              <a:buSzPct val="80000"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endParaRPr lang="ru-RU" altLang="ru-RU" sz="2400" b="1" i="1" dirty="0">
              <a:solidFill>
                <a:srgbClr val="0000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222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1285875"/>
            <a:ext cx="2817813" cy="4214813"/>
          </a:xfrm>
          <a:prstGeom prst="rect">
            <a:avLst/>
          </a:prstGeom>
          <a:noFill/>
          <a:ln w="9360" cap="sq">
            <a:solidFill>
              <a:srgbClr val="D50800"/>
            </a:solidFill>
            <a:miter lim="800000"/>
            <a:headEnd/>
            <a:tailEnd/>
          </a:ln>
        </p:spPr>
      </p:pic>
      <p:sp>
        <p:nvSpPr>
          <p:cNvPr id="52228" name="Rectangle 3"/>
          <p:cNvSpPr>
            <a:spLocks noChangeArrowheads="1"/>
          </p:cNvSpPr>
          <p:nvPr/>
        </p:nvSpPr>
        <p:spPr bwMode="auto">
          <a:xfrm>
            <a:off x="-1928813" y="2786063"/>
            <a:ext cx="5040313" cy="955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b="1" i="1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. </a:t>
            </a:r>
            <a:br>
              <a:rPr lang="ru-RU" altLang="ru-RU" sz="2800" b="1" i="1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</a:br>
            <a:endParaRPr lang="ru-RU" altLang="ru-RU" sz="2800" b="1" i="1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</p:txBody>
      </p:sp>
      <p:pic>
        <p:nvPicPr>
          <p:cNvPr id="5222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38" y="1143000"/>
            <a:ext cx="2592387" cy="4984750"/>
          </a:xfrm>
          <a:prstGeom prst="rect">
            <a:avLst/>
          </a:prstGeom>
          <a:noFill/>
          <a:ln w="9360" cap="sq">
            <a:solidFill>
              <a:srgbClr val="D50800"/>
            </a:solidFill>
            <a:miter lim="800000"/>
            <a:headEnd/>
            <a:tailEnd/>
          </a:ln>
        </p:spPr>
      </p:pic>
      <p:sp>
        <p:nvSpPr>
          <p:cNvPr id="52230" name="Прямоугольник 5"/>
          <p:cNvSpPr>
            <a:spLocks noChangeArrowheads="1"/>
          </p:cNvSpPr>
          <p:nvPr/>
        </p:nvSpPr>
        <p:spPr bwMode="auto">
          <a:xfrm>
            <a:off x="3000375" y="1143000"/>
            <a:ext cx="3500438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b="1" dirty="0">
                <a:solidFill>
                  <a:srgbClr val="903E00"/>
                </a:solidFill>
                <a:latin typeface="Arial" charset="0"/>
                <a:cs typeface="Arial" charset="0"/>
              </a:rPr>
              <a:t>Вера Николаевна сестра милосердия медико-санитарного отряда имени русских техников Всероссийского Союза городов.</a:t>
            </a:r>
          </a:p>
          <a:p>
            <a:pPr algn="ctr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b="1" dirty="0">
                <a:solidFill>
                  <a:srgbClr val="903E00"/>
                </a:solidFill>
                <a:latin typeface="Arial" charset="0"/>
                <a:cs typeface="Arial" charset="0"/>
              </a:rPr>
              <a:t>Москвичка. </a:t>
            </a:r>
          </a:p>
          <a:p>
            <a:pPr algn="ctr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b="1" dirty="0">
              <a:solidFill>
                <a:srgbClr val="903E00"/>
              </a:solidFill>
              <a:latin typeface="Arial" charset="0"/>
              <a:cs typeface="Arial" charset="0"/>
            </a:endParaRPr>
          </a:p>
          <a:p>
            <a:pPr algn="ctr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b="1" dirty="0">
                <a:solidFill>
                  <a:srgbClr val="903E00"/>
                </a:solidFill>
                <a:latin typeface="Arial" charset="0"/>
                <a:cs typeface="Arial" charset="0"/>
              </a:rPr>
              <a:t>Ольга Иннокентьевна - дочь</a:t>
            </a:r>
          </a:p>
          <a:p>
            <a:pPr algn="ctr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b="1" dirty="0">
                <a:solidFill>
                  <a:srgbClr val="903E00"/>
                </a:solidFill>
                <a:latin typeface="Arial" charset="0"/>
                <a:cs typeface="Arial" charset="0"/>
              </a:rPr>
              <a:t>Савского городского головы, 19-летняя сестра милосердия 1-го Сибирского передового врачебно-госпитального отряда.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1400" b="1" i="1" dirty="0">
                <a:solidFill>
                  <a:srgbClr val="000000"/>
                </a:solidFill>
                <a:latin typeface="Times New Roman" pitchFamily="18" charset="0"/>
              </a:rPr>
              <a:t/>
            </a:r>
            <a:br>
              <a:rPr lang="ru-RU" altLang="ru-RU" sz="1400" b="1" i="1" dirty="0">
                <a:solidFill>
                  <a:srgbClr val="000000"/>
                </a:solidFill>
                <a:latin typeface="Times New Roman" pitchFamily="18" charset="0"/>
              </a:rPr>
            </a:br>
            <a:r>
              <a:rPr lang="ru-RU" altLang="ru-RU" sz="1400" b="1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1"/>
          <p:cNvSpPr txBox="1">
            <a:spLocks noChangeArrowheads="1"/>
          </p:cNvSpPr>
          <p:nvPr/>
        </p:nvSpPr>
        <p:spPr bwMode="auto">
          <a:xfrm>
            <a:off x="66675" y="357188"/>
            <a:ext cx="8229600" cy="6953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dirty="0">
                <a:solidFill>
                  <a:srgbClr val="903E00"/>
                </a:solidFill>
                <a:latin typeface="Times New Roman" pitchFamily="18" charset="0"/>
                <a:cs typeface="Times New Roman" pitchFamily="18" charset="0"/>
              </a:rPr>
              <a:t>Ольга Владимировна </a:t>
            </a:r>
            <a:r>
              <a:rPr lang="ru-RU" altLang="ru-RU" sz="2400" b="1" dirty="0" err="1">
                <a:solidFill>
                  <a:srgbClr val="903E00"/>
                </a:solidFill>
                <a:latin typeface="Times New Roman" pitchFamily="18" charset="0"/>
                <a:cs typeface="Times New Roman" pitchFamily="18" charset="0"/>
              </a:rPr>
              <a:t>Рауэр</a:t>
            </a:r>
            <a:r>
              <a:rPr lang="ru-RU" altLang="ru-RU" sz="2000" dirty="0">
                <a:solidFill>
                  <a:srgbClr val="903E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 </a:t>
            </a:r>
          </a:p>
        </p:txBody>
      </p:sp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3929063" y="1368425"/>
            <a:ext cx="4714875" cy="4775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marL="342900" indent="-338138" algn="ctr">
              <a:spcBef>
                <a:spcPts val="500"/>
              </a:spcBef>
              <a:buClrTx/>
              <a:buSzPct val="80000"/>
              <a:buFontTx/>
              <a:buNone/>
              <a:tabLst>
                <a:tab pos="342900" algn="l"/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  <a:tab pos="10329863" algn="l"/>
                <a:tab pos="10779125" algn="l"/>
                <a:tab pos="10780713" algn="l"/>
              </a:tabLst>
            </a:pPr>
            <a:r>
              <a:rPr lang="ru-RU" altLang="ru-RU" sz="2000" b="1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altLang="ru-RU" sz="2000" b="1">
                <a:solidFill>
                  <a:srgbClr val="903E00"/>
                </a:solidFill>
                <a:latin typeface="Times New Roman" pitchFamily="18" charset="0"/>
                <a:cs typeface="Times New Roman" pitchFamily="18" charset="0"/>
              </a:rPr>
              <a:t>Сестра милосердия Приамурского </a:t>
            </a:r>
            <a:r>
              <a:rPr lang="ru-RU" altLang="ru-RU" sz="2000" b="1">
                <a:solidFill>
                  <a:srgbClr val="903E00"/>
                </a:solidFill>
                <a:latin typeface="Times New Roman" pitchFamily="18" charset="0"/>
              </a:rPr>
              <a:t> </a:t>
            </a:r>
            <a:r>
              <a:rPr lang="ru-RU" altLang="ru-RU" sz="2000" b="1">
                <a:solidFill>
                  <a:srgbClr val="903E00"/>
                </a:solidFill>
                <a:latin typeface="Times New Roman" pitchFamily="18" charset="0"/>
                <a:cs typeface="Times New Roman" pitchFamily="18" charset="0"/>
              </a:rPr>
              <a:t>(бывшего Уфимского)</a:t>
            </a:r>
            <a:r>
              <a:rPr lang="ru-RU" altLang="ru-RU" sz="2000" b="1">
                <a:solidFill>
                  <a:srgbClr val="903E00"/>
                </a:solidFill>
                <a:latin typeface="Times New Roman" pitchFamily="18" charset="0"/>
              </a:rPr>
              <a:t> </a:t>
            </a:r>
            <a:r>
              <a:rPr lang="ru-RU" altLang="ru-RU" sz="2000" b="1">
                <a:solidFill>
                  <a:srgbClr val="903E00"/>
                </a:solidFill>
                <a:latin typeface="Times New Roman" pitchFamily="18" charset="0"/>
                <a:cs typeface="Times New Roman" pitchFamily="18" charset="0"/>
              </a:rPr>
              <a:t>лазарета Красного креста.</a:t>
            </a:r>
            <a:r>
              <a:rPr lang="ru-RU" altLang="ru-RU" sz="2000" b="1">
                <a:solidFill>
                  <a:srgbClr val="903E00"/>
                </a:solidFill>
                <a:latin typeface="Times New Roman" pitchFamily="18" charset="0"/>
              </a:rPr>
              <a:t> </a:t>
            </a:r>
          </a:p>
          <a:p>
            <a:pPr marL="342900" indent="-338138" algn="just">
              <a:spcBef>
                <a:spcPts val="500"/>
              </a:spcBef>
              <a:buClrTx/>
              <a:buSzPct val="80000"/>
              <a:buFontTx/>
              <a:buNone/>
              <a:tabLst>
                <a:tab pos="342900" algn="l"/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  <a:tab pos="10329863" algn="l"/>
                <a:tab pos="10779125" algn="l"/>
                <a:tab pos="10780713" algn="l"/>
              </a:tabLst>
            </a:pPr>
            <a:r>
              <a:rPr lang="ru-RU" altLang="ru-RU" sz="2000" b="1">
                <a:solidFill>
                  <a:srgbClr val="903E00"/>
                </a:solidFill>
                <a:latin typeface="Times New Roman" pitchFamily="18" charset="0"/>
              </a:rPr>
              <a:t>	</a:t>
            </a:r>
            <a:r>
              <a:rPr lang="ru-RU" altLang="ru-RU" sz="2000" b="1">
                <a:solidFill>
                  <a:srgbClr val="903E00"/>
                </a:solidFill>
                <a:latin typeface="Times New Roman" pitchFamily="18" charset="0"/>
                <a:cs typeface="Times New Roman" pitchFamily="18" charset="0"/>
              </a:rPr>
              <a:t>Жена старшего врача того же лазарета.</a:t>
            </a:r>
            <a:br>
              <a:rPr lang="ru-RU" altLang="ru-RU" sz="2000" b="1">
                <a:solidFill>
                  <a:srgbClr val="903E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b="1">
                <a:solidFill>
                  <a:srgbClr val="903E00"/>
                </a:solidFill>
                <a:latin typeface="Times New Roman" pitchFamily="18" charset="0"/>
              </a:rPr>
              <a:t> </a:t>
            </a:r>
            <a:endParaRPr lang="ru-RU" altLang="ru-RU" sz="2000">
              <a:solidFill>
                <a:srgbClr val="903E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38138" algn="just">
              <a:spcBef>
                <a:spcPts val="500"/>
              </a:spcBef>
              <a:buClrTx/>
              <a:buSzPct val="80000"/>
              <a:buFontTx/>
              <a:buNone/>
              <a:tabLst>
                <a:tab pos="342900" algn="l"/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  <a:tab pos="10329863" algn="l"/>
                <a:tab pos="10779125" algn="l"/>
                <a:tab pos="10780713" algn="l"/>
              </a:tabLst>
            </a:pPr>
            <a:endParaRPr lang="ru-RU" altLang="ru-RU" sz="200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427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8" y="1785938"/>
            <a:ext cx="2932112" cy="4365625"/>
          </a:xfrm>
          <a:prstGeom prst="rect">
            <a:avLst/>
          </a:prstGeom>
          <a:noFill/>
          <a:ln w="9360" cap="sq">
            <a:solidFill>
              <a:srgbClr val="D5080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1"/>
          <p:cNvSpPr txBox="1">
            <a:spLocks noChangeArrowheads="1"/>
          </p:cNvSpPr>
          <p:nvPr/>
        </p:nvSpPr>
        <p:spPr bwMode="auto">
          <a:xfrm>
            <a:off x="357188" y="119063"/>
            <a:ext cx="8229600" cy="695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>
                <a:solidFill>
                  <a:srgbClr val="903E00"/>
                </a:solidFill>
                <a:latin typeface="Times New Roman" pitchFamily="18" charset="0"/>
                <a:cs typeface="Times New Roman" pitchFamily="18" charset="0"/>
              </a:rPr>
              <a:t>Любовь Петровна Константинова</a:t>
            </a:r>
          </a:p>
        </p:txBody>
      </p:sp>
      <p:sp>
        <p:nvSpPr>
          <p:cNvPr id="53251" name="Text Box 2"/>
          <p:cNvSpPr txBox="1">
            <a:spLocks noChangeArrowheads="1"/>
          </p:cNvSpPr>
          <p:nvPr/>
        </p:nvSpPr>
        <p:spPr bwMode="auto">
          <a:xfrm>
            <a:off x="5572125" y="4365625"/>
            <a:ext cx="3248025" cy="177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42900" indent="-338138" algn="ctr">
              <a:spcBef>
                <a:spcPts val="500"/>
              </a:spcBef>
              <a:buClrTx/>
              <a:buSzPct val="80000"/>
              <a:buFontTx/>
              <a:buNone/>
              <a:tabLst>
                <a:tab pos="342900" algn="l"/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  <a:tab pos="10329863" algn="l"/>
                <a:tab pos="10779125" algn="l"/>
                <a:tab pos="10780713" algn="l"/>
              </a:tabLst>
            </a:pPr>
            <a:r>
              <a:rPr lang="ru-RU" altLang="ru-RU" sz="1200" b="1" dirty="0">
                <a:solidFill>
                  <a:srgbClr val="00008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altLang="ru-RU" sz="2000" b="1" dirty="0">
                <a:solidFill>
                  <a:srgbClr val="903E00"/>
                </a:solidFill>
                <a:latin typeface="Arial" charset="0"/>
                <a:cs typeface="Arial" charset="0"/>
              </a:rPr>
              <a:t>Любовь Петровна в одеянии сестры милосердия в годы Первой Мировой войны.</a:t>
            </a:r>
          </a:p>
        </p:txBody>
      </p:sp>
      <p:pic>
        <p:nvPicPr>
          <p:cNvPr id="5325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3663" y="1125538"/>
            <a:ext cx="2195512" cy="3095625"/>
          </a:xfrm>
          <a:prstGeom prst="rect">
            <a:avLst/>
          </a:prstGeom>
          <a:noFill/>
          <a:ln w="9360" cap="sq">
            <a:solidFill>
              <a:srgbClr val="D50800"/>
            </a:solidFill>
            <a:miter lim="800000"/>
            <a:headEnd/>
            <a:tailEnd/>
          </a:ln>
        </p:spPr>
      </p:pic>
      <p:pic>
        <p:nvPicPr>
          <p:cNvPr id="5325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8925" y="863600"/>
            <a:ext cx="2303463" cy="3240088"/>
          </a:xfrm>
          <a:prstGeom prst="rect">
            <a:avLst/>
          </a:prstGeom>
          <a:noFill/>
          <a:ln w="9360" cap="sq">
            <a:solidFill>
              <a:srgbClr val="D50800"/>
            </a:solidFill>
            <a:miter lim="800000"/>
            <a:headEnd/>
            <a:tailEnd/>
          </a:ln>
        </p:spPr>
      </p:pic>
      <p:sp>
        <p:nvSpPr>
          <p:cNvPr id="53254" name="Text Box 5"/>
          <p:cNvSpPr txBox="1">
            <a:spLocks noChangeArrowheads="1"/>
          </p:cNvSpPr>
          <p:nvPr/>
        </p:nvSpPr>
        <p:spPr bwMode="auto">
          <a:xfrm>
            <a:off x="142875" y="4149725"/>
            <a:ext cx="3143250" cy="1941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1200" b="1" dirty="0">
                <a:solidFill>
                  <a:srgbClr val="0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b="1" dirty="0">
                <a:solidFill>
                  <a:srgbClr val="903E00"/>
                </a:solidFill>
                <a:latin typeface="Arial" charset="0"/>
                <a:cs typeface="Arial" charset="0"/>
              </a:rPr>
              <a:t>Любовь Петровна на довоенном фото, сделанном еще до начала Первой Мировой войны после окончания гимназии.</a:t>
            </a:r>
          </a:p>
        </p:txBody>
      </p:sp>
      <p:sp>
        <p:nvSpPr>
          <p:cNvPr id="53255" name="Text Box 6"/>
          <p:cNvSpPr txBox="1">
            <a:spLocks noChangeArrowheads="1"/>
          </p:cNvSpPr>
          <p:nvPr/>
        </p:nvSpPr>
        <p:spPr bwMode="auto">
          <a:xfrm>
            <a:off x="2844800" y="936625"/>
            <a:ext cx="3563938" cy="2249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>
                <a:solidFill>
                  <a:srgbClr val="903E00"/>
                </a:solidFill>
                <a:latin typeface="Arial" charset="0"/>
                <a:cs typeface="Arial" charset="0"/>
              </a:rPr>
              <a:t>Родилась в Витебске, примерно в 1897 году в семье полковника Константинова Петра Михайловича, из гродненских дворян.</a:t>
            </a:r>
            <a:br>
              <a:rPr lang="ru-RU" altLang="ru-RU" sz="2000" b="1" dirty="0">
                <a:solidFill>
                  <a:srgbClr val="903E00"/>
                </a:solidFill>
                <a:latin typeface="Arial" charset="0"/>
                <a:cs typeface="Arial" charset="0"/>
              </a:rPr>
            </a:br>
            <a:endParaRPr lang="ru-RU" altLang="ru-RU" sz="2000" b="1" dirty="0">
              <a:solidFill>
                <a:srgbClr val="903E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>
                <a:solidFill>
                  <a:srgbClr val="903E00"/>
                </a:solidFill>
                <a:latin typeface="Arial" pitchFamily="34" charset="0"/>
                <a:cs typeface="Arial" pitchFamily="34" charset="0"/>
              </a:rPr>
              <a:t>10 октября 1915 года  в Зимнем дворце был открыт госпиталь, носивший имя цесаревича Алексея</a:t>
            </a:r>
          </a:p>
        </p:txBody>
      </p:sp>
      <p:pic>
        <p:nvPicPr>
          <p:cNvPr id="4915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59000" y="1341438"/>
            <a:ext cx="4968875" cy="3455987"/>
          </a:xfrm>
          <a:prstGeom prst="rect">
            <a:avLst/>
          </a:prstGeom>
          <a:noFill/>
          <a:ln w="9360" cap="sq">
            <a:solidFill>
              <a:srgbClr val="D50800"/>
            </a:solidFill>
            <a:miter lim="800000"/>
            <a:headEnd/>
            <a:tailEnd/>
          </a:ln>
        </p:spPr>
      </p:pic>
      <p:sp>
        <p:nvSpPr>
          <p:cNvPr id="49156" name="Text Box 3"/>
          <p:cNvSpPr txBox="1">
            <a:spLocks noChangeArrowheads="1"/>
          </p:cNvSpPr>
          <p:nvPr/>
        </p:nvSpPr>
        <p:spPr bwMode="auto">
          <a:xfrm>
            <a:off x="928662" y="4829175"/>
            <a:ext cx="7643866" cy="101784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>
                <a:solidFill>
                  <a:srgbClr val="903E00"/>
                </a:solidFill>
                <a:latin typeface="Arial" pitchFamily="34" charset="0"/>
                <a:cs typeface="Arial" pitchFamily="34" charset="0"/>
              </a:rPr>
              <a:t>Персонал госпиталя на Иорданской лестнице Зимнего дворца, декабрь 1915 г.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>
                <a:solidFill>
                  <a:srgbClr val="903E00"/>
                </a:solidFill>
                <a:latin typeface="Arial" pitchFamily="34" charset="0"/>
                <a:cs typeface="Arial" pitchFamily="34" charset="0"/>
              </a:rPr>
              <a:t>В госпитале работало 50 сестер милосердия.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Droid Sans Fallback" charset="0"/>
                <a:cs typeface="Droid Sans Fallback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Droid Sans Fallback" charset="0"/>
                <a:cs typeface="Droid Sans Fallback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Droid Sans Fallback" charset="0"/>
                <a:cs typeface="Droid Sans Fallback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Droid Sans Fallback" charset="0"/>
                <a:cs typeface="Droid Sans Fallback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Droid Sans Fallback" charset="0"/>
                <a:cs typeface="Droid Sans Fallback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Droid Sans Fallback" charset="0"/>
                <a:cs typeface="Droid Sans Fallback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Droid Sans Fallback" charset="0"/>
                <a:cs typeface="Droid Sans Fallback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Droid Sans Fallback" charset="0"/>
                <a:cs typeface="Droid Sans Fallback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Droid Sans Fallback" charset="0"/>
                <a:cs typeface="Droid Sans Fallback" charset="0"/>
              </a:defRPr>
            </a:lvl9pPr>
          </a:lstStyle>
          <a:p>
            <a:pPr algn="ctr">
              <a:buClrTx/>
              <a:buSzPct val="45000"/>
              <a:buFontTx/>
              <a:buNone/>
              <a:defRPr/>
            </a:pPr>
            <a:r>
              <a:rPr lang="ru-RU" sz="3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</a:p>
        </p:txBody>
      </p:sp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457200" y="260350"/>
            <a:ext cx="8229600" cy="66865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marL="342900" indent="-338138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Tahoma" pitchFamily="32" charset="0"/>
                <a:ea typeface="Droid Sans Fallback" charset="0"/>
                <a:cs typeface="Droid Sans Fallback" charset="0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Tahoma" pitchFamily="32" charset="0"/>
                <a:ea typeface="Droid Sans Fallback" charset="0"/>
                <a:cs typeface="Droid Sans Fallback" charset="0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Tahoma" pitchFamily="32" charset="0"/>
                <a:ea typeface="Droid Sans Fallback" charset="0"/>
                <a:cs typeface="Droid Sans Fallback" charset="0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Tahoma" pitchFamily="32" charset="0"/>
                <a:ea typeface="Droid Sans Fallback" charset="0"/>
                <a:cs typeface="Droid Sans Fallback" charset="0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Tahoma" pitchFamily="32" charset="0"/>
                <a:ea typeface="Droid Sans Fallback" charset="0"/>
                <a:cs typeface="Droid Sans Fallback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Tahoma" pitchFamily="32" charset="0"/>
                <a:ea typeface="Droid Sans Fallback" charset="0"/>
                <a:cs typeface="Droid Sans Fallback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Tahoma" pitchFamily="32" charset="0"/>
                <a:ea typeface="Droid Sans Fallback" charset="0"/>
                <a:cs typeface="Droid Sans Fallback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Tahoma" pitchFamily="32" charset="0"/>
                <a:ea typeface="Droid Sans Fallback" charset="0"/>
                <a:cs typeface="Droid Sans Fallback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FFFFFF"/>
                </a:solidFill>
                <a:latin typeface="Tahoma" pitchFamily="32" charset="0"/>
                <a:ea typeface="Droid Sans Fallback" charset="0"/>
                <a:cs typeface="Droid Sans Fallback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500"/>
              </a:spcBef>
              <a:buClrTx/>
              <a:buSzPct val="80000"/>
              <a:buFontTx/>
              <a:buNone/>
              <a:defRPr/>
            </a:pPr>
            <a:endParaRPr lang="ru-RU" sz="2000" i="1" dirty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6" charset="0"/>
              <a:cs typeface="Times New Roman" pitchFamily="16" charset="0"/>
            </a:endParaRPr>
          </a:p>
          <a:p>
            <a:pPr algn="ctr">
              <a:lnSpc>
                <a:spcPct val="90000"/>
              </a:lnSpc>
              <a:spcBef>
                <a:spcPts val="500"/>
              </a:spcBef>
              <a:buClrTx/>
              <a:buSzPct val="80000"/>
              <a:buFontTx/>
              <a:buNone/>
              <a:defRPr/>
            </a:pPr>
            <a:endParaRPr lang="ru-RU" sz="2000" i="1" dirty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6" charset="0"/>
              <a:cs typeface="Times New Roman" pitchFamily="16" charset="0"/>
            </a:endParaRPr>
          </a:p>
          <a:p>
            <a:pPr algn="ctr">
              <a:lnSpc>
                <a:spcPct val="90000"/>
              </a:lnSpc>
              <a:spcBef>
                <a:spcPts val="500"/>
              </a:spcBef>
              <a:buClrTx/>
              <a:buSzPct val="80000"/>
              <a:buFontTx/>
              <a:buNone/>
              <a:defRPr/>
            </a:pPr>
            <a:endParaRPr lang="ru-RU" sz="2000" i="1" dirty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6" charset="0"/>
              <a:cs typeface="Times New Roman" pitchFamily="16" charset="0"/>
            </a:endParaRPr>
          </a:p>
          <a:p>
            <a:pPr algn="ctr">
              <a:lnSpc>
                <a:spcPct val="90000"/>
              </a:lnSpc>
              <a:spcBef>
                <a:spcPts val="500"/>
              </a:spcBef>
              <a:buClrTx/>
              <a:buSzPct val="80000"/>
              <a:buFontTx/>
              <a:buNone/>
              <a:defRPr/>
            </a:pPr>
            <a:endParaRPr lang="ru-RU" sz="2000" i="1" dirty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6" charset="0"/>
              <a:cs typeface="Times New Roman" pitchFamily="16" charset="0"/>
            </a:endParaRPr>
          </a:p>
          <a:p>
            <a:pPr algn="ctr">
              <a:lnSpc>
                <a:spcPct val="90000"/>
              </a:lnSpc>
              <a:spcBef>
                <a:spcPts val="500"/>
              </a:spcBef>
              <a:buClrTx/>
              <a:buSzPct val="80000"/>
              <a:buFontTx/>
              <a:buNone/>
              <a:defRPr/>
            </a:pPr>
            <a:endParaRPr lang="ru-RU" sz="2000" i="1" dirty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6" charset="0"/>
              <a:cs typeface="Times New Roman" pitchFamily="16" charset="0"/>
            </a:endParaRPr>
          </a:p>
          <a:p>
            <a:pPr algn="ctr">
              <a:lnSpc>
                <a:spcPct val="90000"/>
              </a:lnSpc>
              <a:spcBef>
                <a:spcPts val="500"/>
              </a:spcBef>
              <a:buClrTx/>
              <a:buSzPct val="80000"/>
              <a:buFontTx/>
              <a:buNone/>
              <a:defRPr/>
            </a:pPr>
            <a:endParaRPr lang="ru-RU" sz="2000" i="1" dirty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6" charset="0"/>
              <a:cs typeface="Times New Roman" pitchFamily="16" charset="0"/>
            </a:endParaRPr>
          </a:p>
          <a:p>
            <a:pPr algn="ctr">
              <a:lnSpc>
                <a:spcPct val="90000"/>
              </a:lnSpc>
              <a:spcBef>
                <a:spcPts val="500"/>
              </a:spcBef>
              <a:buClrTx/>
              <a:buSzPct val="80000"/>
              <a:buFontTx/>
              <a:buNone/>
              <a:defRPr/>
            </a:pPr>
            <a:endParaRPr lang="ru-RU" sz="2000" i="1" dirty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6" charset="0"/>
              <a:cs typeface="Times New Roman" pitchFamily="16" charset="0"/>
            </a:endParaRPr>
          </a:p>
          <a:p>
            <a:pPr algn="ctr">
              <a:lnSpc>
                <a:spcPct val="90000"/>
              </a:lnSpc>
              <a:spcBef>
                <a:spcPts val="500"/>
              </a:spcBef>
              <a:buClrTx/>
              <a:buSzPct val="80000"/>
              <a:buFontTx/>
              <a:buNone/>
              <a:defRPr/>
            </a:pPr>
            <a:endParaRPr lang="ru-RU" sz="2000" i="1" dirty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6" charset="0"/>
              <a:cs typeface="Times New Roman" pitchFamily="16" charset="0"/>
            </a:endParaRPr>
          </a:p>
          <a:p>
            <a:pPr algn="ctr">
              <a:lnSpc>
                <a:spcPct val="90000"/>
              </a:lnSpc>
              <a:spcBef>
                <a:spcPts val="500"/>
              </a:spcBef>
              <a:buClrTx/>
              <a:buSzPct val="80000"/>
              <a:buFontTx/>
              <a:buNone/>
              <a:defRPr/>
            </a:pPr>
            <a:endParaRPr lang="ru-RU" sz="2000" i="1" dirty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6" charset="0"/>
              <a:cs typeface="Times New Roman" pitchFamily="16" charset="0"/>
            </a:endParaRPr>
          </a:p>
          <a:p>
            <a:pPr algn="ctr">
              <a:lnSpc>
                <a:spcPct val="90000"/>
              </a:lnSpc>
              <a:spcBef>
                <a:spcPts val="500"/>
              </a:spcBef>
              <a:buClrTx/>
              <a:buSzPct val="80000"/>
              <a:buFontTx/>
              <a:buNone/>
              <a:defRPr/>
            </a:pPr>
            <a:endParaRPr lang="ru-RU" sz="2000" i="1" dirty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6" charset="0"/>
              <a:cs typeface="Times New Roman" pitchFamily="16" charset="0"/>
            </a:endParaRPr>
          </a:p>
          <a:p>
            <a:pPr algn="ctr">
              <a:lnSpc>
                <a:spcPct val="90000"/>
              </a:lnSpc>
              <a:spcBef>
                <a:spcPts val="500"/>
              </a:spcBef>
              <a:buClrTx/>
              <a:buSzPct val="80000"/>
              <a:buFontTx/>
              <a:buNone/>
              <a:defRPr/>
            </a:pPr>
            <a:endParaRPr lang="ru-RU" sz="2000" i="1" dirty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6" charset="0"/>
              <a:cs typeface="Times New Roman" pitchFamily="16" charset="0"/>
            </a:endParaRPr>
          </a:p>
          <a:p>
            <a:pPr algn="ctr">
              <a:lnSpc>
                <a:spcPct val="90000"/>
              </a:lnSpc>
              <a:spcBef>
                <a:spcPts val="500"/>
              </a:spcBef>
              <a:buClrTx/>
              <a:buSzPct val="80000"/>
              <a:buFontTx/>
              <a:buNone/>
              <a:defRPr/>
            </a:pPr>
            <a:endParaRPr lang="ru-RU" sz="2000" i="1" dirty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6" charset="0"/>
              <a:cs typeface="Times New Roman" pitchFamily="16" charset="0"/>
            </a:endParaRPr>
          </a:p>
          <a:p>
            <a:pPr algn="just" hangingPunct="0">
              <a:spcBef>
                <a:spcPts val="500"/>
              </a:spcBef>
              <a:buClrTx/>
              <a:buSzPct val="80000"/>
              <a:buFontTx/>
              <a:buNone/>
              <a:defRPr/>
            </a:pPr>
            <a:r>
              <a:rPr lang="ru-RU" sz="20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	</a:t>
            </a:r>
          </a:p>
          <a:p>
            <a:pPr algn="just">
              <a:lnSpc>
                <a:spcPct val="90000"/>
              </a:lnSpc>
              <a:spcBef>
                <a:spcPts val="500"/>
              </a:spcBef>
              <a:buClrTx/>
              <a:buSzPct val="80000"/>
              <a:buFontTx/>
              <a:buNone/>
              <a:defRPr/>
            </a:pPr>
            <a:endParaRPr lang="ru-RU" sz="2000" b="1" i="1" dirty="0" smtClean="0">
              <a:solidFill>
                <a:srgbClr val="000000"/>
              </a:solidFill>
              <a:latin typeface="Times New Roman" pitchFamily="16" charset="0"/>
              <a:cs typeface="Times New Roman" pitchFamily="16" charset="0"/>
            </a:endParaRPr>
          </a:p>
        </p:txBody>
      </p:sp>
      <p:pic>
        <p:nvPicPr>
          <p:cNvPr id="5018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571500"/>
            <a:ext cx="3929063" cy="5857875"/>
          </a:xfrm>
          <a:prstGeom prst="rect">
            <a:avLst/>
          </a:prstGeom>
          <a:noFill/>
          <a:ln w="9360" cap="sq">
            <a:solidFill>
              <a:srgbClr val="2A0200"/>
            </a:solidFill>
            <a:miter lim="800000"/>
            <a:headEnd/>
            <a:tailEnd/>
          </a:ln>
        </p:spPr>
      </p:pic>
      <p:sp>
        <p:nvSpPr>
          <p:cNvPr id="50181" name="Text Box 4"/>
          <p:cNvSpPr txBox="1">
            <a:spLocks noChangeArrowheads="1"/>
          </p:cNvSpPr>
          <p:nvPr/>
        </p:nvSpPr>
        <p:spPr bwMode="auto">
          <a:xfrm>
            <a:off x="4214813" y="620713"/>
            <a:ext cx="4286250" cy="311072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b="1" dirty="0">
                <a:solidFill>
                  <a:srgbClr val="903E00"/>
                </a:solidFill>
                <a:latin typeface="Times New Roman" pitchFamily="18" charset="0"/>
                <a:cs typeface="Times New Roman" pitchFamily="18" charset="0"/>
              </a:rPr>
              <a:t>Сестры милосердия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b="1" dirty="0">
                <a:solidFill>
                  <a:srgbClr val="903E00"/>
                </a:solidFill>
                <a:latin typeface="Times New Roman" pitchFamily="18" charset="0"/>
                <a:cs typeface="Times New Roman" pitchFamily="18" charset="0"/>
              </a:rPr>
              <a:t>Императрица Александра Федоровна (в кресле) со старшими дочерьми великими княжнами Татьяной и Ольгой (стоит).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8895592" cy="242334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Мы провели опрос учащихся  6-8 классов (124 человека)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2571744"/>
            <a:ext cx="9144000" cy="3000396"/>
          </a:xfrm>
        </p:spPr>
        <p:txBody>
          <a:bodyPr/>
          <a:lstStyle/>
          <a:p>
            <a:pPr marL="457200" indent="-457200" algn="ctr">
              <a:buAutoNum type="arabicPeriod"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Знаете ли вы дату Первой Мировой войны?  Нет - 100%</a:t>
            </a:r>
          </a:p>
          <a:p>
            <a:pPr marL="457200" indent="-457200" algn="ctr">
              <a:buAutoNum type="arabicPeriod"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Какие государства участвовали в войне?  Не знают – 90%</a:t>
            </a:r>
          </a:p>
          <a:p>
            <a:pPr marL="457200" indent="-457200" algn="ctr">
              <a:buAutoNum type="arabicPeriod"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Что вы знаете о героях этой войны?  Ничего – 98%</a:t>
            </a:r>
          </a:p>
          <a:p>
            <a:pPr marL="457200" indent="-457200" algn="ctr">
              <a:buAutoNum type="arabicPeriod"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Что вы знаете о вооружении времен Первой Мировой войны?  </a:t>
            </a:r>
          </a:p>
          <a:p>
            <a:pPr marL="457200" indent="-457200" algn="ctr">
              <a:buAutoNum type="arabicPeriod"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 Имеют представление - 20%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1"/>
          <p:cNvSpPr txBox="1">
            <a:spLocks noChangeArrowheads="1"/>
          </p:cNvSpPr>
          <p:nvPr/>
        </p:nvSpPr>
        <p:spPr bwMode="auto">
          <a:xfrm>
            <a:off x="395288" y="203200"/>
            <a:ext cx="8497887" cy="15541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dirty="0">
                <a:solidFill>
                  <a:srgbClr val="903E00"/>
                </a:solidFill>
                <a:latin typeface="Times New Roman" pitchFamily="18" charset="0"/>
                <a:cs typeface="Times New Roman" pitchFamily="18" charset="0"/>
              </a:rPr>
              <a:t>Великая </a:t>
            </a:r>
            <a:r>
              <a:rPr lang="ru-RU" altLang="ru-RU" sz="2400" b="1" dirty="0" smtClean="0">
                <a:solidFill>
                  <a:srgbClr val="903E00"/>
                </a:solidFill>
                <a:latin typeface="Times New Roman" pitchFamily="18" charset="0"/>
                <a:cs typeface="Times New Roman" pitchFamily="18" charset="0"/>
              </a:rPr>
              <a:t>княгиня,  </a:t>
            </a:r>
            <a:r>
              <a:rPr lang="ru-RU" altLang="ru-RU" sz="2400" b="1" dirty="0">
                <a:solidFill>
                  <a:srgbClr val="903E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400" b="1" dirty="0">
                <a:solidFill>
                  <a:srgbClr val="903E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dirty="0">
                <a:solidFill>
                  <a:srgbClr val="903E00"/>
                </a:solidFill>
                <a:latin typeface="Times New Roman" pitchFamily="18" charset="0"/>
                <a:cs typeface="Times New Roman" pitchFamily="18" charset="0"/>
              </a:rPr>
              <a:t>сестра Николая </a:t>
            </a:r>
            <a:r>
              <a:rPr lang="en-US" altLang="ru-RU" sz="2400" b="1" dirty="0" smtClean="0">
                <a:solidFill>
                  <a:srgbClr val="903E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altLang="ru-RU" sz="2400" b="1" dirty="0" smtClean="0">
                <a:solidFill>
                  <a:srgbClr val="903E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altLang="ru-RU" sz="2400" b="1" dirty="0">
                <a:solidFill>
                  <a:srgbClr val="903E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400" b="1" dirty="0">
                <a:solidFill>
                  <a:srgbClr val="903E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dirty="0">
                <a:solidFill>
                  <a:srgbClr val="903E00"/>
                </a:solidFill>
                <a:latin typeface="Times New Roman" pitchFamily="18" charset="0"/>
                <a:cs typeface="Times New Roman" pitchFamily="18" charset="0"/>
              </a:rPr>
              <a:t>Ольга Александровна Романова</a:t>
            </a:r>
            <a:r>
              <a:rPr lang="en-US" altLang="ru-RU" sz="2400" b="1" dirty="0">
                <a:solidFill>
                  <a:srgbClr val="903E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ru-RU" sz="2400" b="1" dirty="0">
                <a:solidFill>
                  <a:srgbClr val="903E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ru-RU" sz="2400" b="1" dirty="0">
                <a:solidFill>
                  <a:srgbClr val="903E00"/>
                </a:solidFill>
                <a:latin typeface="Times New Roman" pitchFamily="18" charset="0"/>
                <a:cs typeface="Times New Roman" pitchFamily="18" charset="0"/>
              </a:rPr>
              <a:t>(1</a:t>
            </a:r>
            <a:r>
              <a:rPr lang="ru-RU" altLang="ru-RU" sz="2400" b="1" dirty="0">
                <a:solidFill>
                  <a:srgbClr val="903E00"/>
                </a:solidFill>
                <a:latin typeface="Times New Roman" pitchFamily="18" charset="0"/>
                <a:cs typeface="Times New Roman" pitchFamily="18" charset="0"/>
              </a:rPr>
              <a:t>.06.1882г-24.11.1960г</a:t>
            </a:r>
            <a:r>
              <a:rPr lang="en-US" altLang="ru-RU" sz="2400" b="1" dirty="0">
                <a:solidFill>
                  <a:srgbClr val="903E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51203" name="Text Box 2"/>
          <p:cNvSpPr txBox="1">
            <a:spLocks noChangeArrowheads="1"/>
          </p:cNvSpPr>
          <p:nvPr/>
        </p:nvSpPr>
        <p:spPr bwMode="auto">
          <a:xfrm>
            <a:off x="2124075" y="1989138"/>
            <a:ext cx="3527425" cy="5040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42900" indent="-338138">
              <a:spcBef>
                <a:spcPts val="500"/>
              </a:spcBef>
              <a:buClrTx/>
              <a:buSzPct val="80000"/>
              <a:buFontTx/>
              <a:buNone/>
              <a:tabLst>
                <a:tab pos="342900" algn="l"/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  <a:tab pos="10329863" algn="l"/>
                <a:tab pos="10779125" algn="l"/>
                <a:tab pos="10780713" algn="l"/>
              </a:tabLst>
            </a:pPr>
            <a:r>
              <a:rPr lang="ru-RU" altLang="ru-RU" sz="20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 </a:t>
            </a:r>
          </a:p>
          <a:p>
            <a:pPr marL="342900" indent="-338138">
              <a:spcBef>
                <a:spcPts val="500"/>
              </a:spcBef>
              <a:buClrTx/>
              <a:buSzPct val="80000"/>
              <a:buFontTx/>
              <a:buNone/>
              <a:tabLst>
                <a:tab pos="342900" algn="l"/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  <a:tab pos="10329863" algn="l"/>
                <a:tab pos="10779125" algn="l"/>
                <a:tab pos="10780713" algn="l"/>
              </a:tabLst>
            </a:pPr>
            <a:endParaRPr lang="ru-RU" altLang="ru-RU" sz="20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04" name="Picture 3"/>
          <p:cNvPicPr>
            <a:picLocks noChangeAspect="1" noChangeArrowheads="1"/>
          </p:cNvPicPr>
          <p:nvPr/>
        </p:nvPicPr>
        <p:blipFill>
          <a:blip r:embed="rId3" cstate="print"/>
          <a:srcRect b="5011"/>
          <a:stretch>
            <a:fillRect/>
          </a:stretch>
        </p:blipFill>
        <p:spPr bwMode="auto">
          <a:xfrm>
            <a:off x="4211638" y="2028825"/>
            <a:ext cx="4468812" cy="3400439"/>
          </a:xfrm>
          <a:prstGeom prst="rect">
            <a:avLst/>
          </a:prstGeom>
          <a:noFill/>
          <a:ln w="9360" cap="sq">
            <a:solidFill>
              <a:srgbClr val="D50800"/>
            </a:solidFill>
            <a:miter lim="800000"/>
            <a:headEnd/>
            <a:tailEnd/>
          </a:ln>
        </p:spPr>
      </p:pic>
      <p:pic>
        <p:nvPicPr>
          <p:cNvPr id="5120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2060575"/>
            <a:ext cx="3240087" cy="4324350"/>
          </a:xfrm>
          <a:prstGeom prst="rect">
            <a:avLst/>
          </a:prstGeom>
          <a:noFill/>
          <a:ln w="9360" cap="sq">
            <a:solidFill>
              <a:srgbClr val="D5080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Рисунок 1" descr="http://statehistory.ru/img_lib2/2014/08/1406840281_a4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1714500"/>
            <a:ext cx="3000375" cy="474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3" name="Прямоугольник 2"/>
          <p:cNvSpPr>
            <a:spLocks noChangeArrowheads="1"/>
          </p:cNvSpPr>
          <p:nvPr/>
        </p:nvSpPr>
        <p:spPr bwMode="auto">
          <a:xfrm>
            <a:off x="1214438" y="428625"/>
            <a:ext cx="56435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3600" b="1">
                <a:solidFill>
                  <a:srgbClr val="903E00"/>
                </a:solidFill>
                <a:latin typeface="Arial" charset="0"/>
                <a:cs typeface="Arial" charset="0"/>
              </a:rPr>
              <a:t>Вера Владимировна Чичерина </a:t>
            </a:r>
          </a:p>
        </p:txBody>
      </p:sp>
      <p:sp>
        <p:nvSpPr>
          <p:cNvPr id="56324" name="Прямоугольник 3"/>
          <p:cNvSpPr>
            <a:spLocks noChangeArrowheads="1"/>
          </p:cNvSpPr>
          <p:nvPr/>
        </p:nvSpPr>
        <p:spPr bwMode="auto">
          <a:xfrm>
            <a:off x="3786188" y="1785938"/>
            <a:ext cx="45720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solidFill>
                  <a:srgbClr val="903E00"/>
                </a:solidFill>
                <a:latin typeface="Arial" charset="0"/>
                <a:cs typeface="Arial" charset="0"/>
              </a:rPr>
              <a:t>Во время войны Георгиевским крестом 4-й степени была отмечена подвижническая деятельность вдовы офицера лейб-гвардии Конного полка Веры Владимировны Чичериной. После гибели мужа она на собственные средства создала и оснастила санитарный отряд, с которым выехала на фронт. 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Рисунок 1" descr="Антонина Пальши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1428750"/>
            <a:ext cx="3738562" cy="461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299" name="Прямоугольник 2"/>
          <p:cNvSpPr>
            <a:spLocks noChangeArrowheads="1"/>
          </p:cNvSpPr>
          <p:nvPr/>
        </p:nvSpPr>
        <p:spPr bwMode="auto">
          <a:xfrm>
            <a:off x="1285875" y="285750"/>
            <a:ext cx="657225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3200" b="1">
                <a:solidFill>
                  <a:srgbClr val="903E00"/>
                </a:solidFill>
              </a:rPr>
              <a:t>Антонина Пальшина </a:t>
            </a:r>
          </a:p>
          <a:p>
            <a:pPr algn="ctr"/>
            <a:r>
              <a:rPr lang="ru-RU" altLang="ru-RU" sz="3200" b="1">
                <a:solidFill>
                  <a:srgbClr val="903E00"/>
                </a:solidFill>
              </a:rPr>
              <a:t> </a:t>
            </a:r>
          </a:p>
        </p:txBody>
      </p:sp>
      <p:sp>
        <p:nvSpPr>
          <p:cNvPr id="55300" name="Прямоугольник 6"/>
          <p:cNvSpPr>
            <a:spLocks noChangeArrowheads="1"/>
          </p:cNvSpPr>
          <p:nvPr/>
        </p:nvSpPr>
        <p:spPr bwMode="auto">
          <a:xfrm>
            <a:off x="4357688" y="1428750"/>
            <a:ext cx="4572000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dirty="0"/>
              <a:t/>
            </a:r>
            <a:br>
              <a:rPr lang="ru-RU" altLang="ru-RU" dirty="0"/>
            </a:br>
            <a:r>
              <a:rPr lang="ru-RU" altLang="ru-RU" sz="2400" b="1" dirty="0">
                <a:solidFill>
                  <a:srgbClr val="903E00"/>
                </a:solidFill>
                <a:latin typeface="Arial" charset="0"/>
                <a:cs typeface="Arial" charset="0"/>
              </a:rPr>
              <a:t>Летом 1916 года во время знаменитого Брусиловского прорыва в бою под </a:t>
            </a:r>
            <a:r>
              <a:rPr lang="ru-RU" altLang="ru-RU" sz="2400" b="1" dirty="0" err="1">
                <a:solidFill>
                  <a:srgbClr val="903E00"/>
                </a:solidFill>
                <a:latin typeface="Arial" charset="0"/>
                <a:cs typeface="Arial" charset="0"/>
              </a:rPr>
              <a:t>Черновицами</a:t>
            </a:r>
            <a:r>
              <a:rPr lang="ru-RU" altLang="ru-RU" sz="2400" b="1" dirty="0">
                <a:solidFill>
                  <a:srgbClr val="903E00"/>
                </a:solidFill>
                <a:latin typeface="Arial" charset="0"/>
                <a:cs typeface="Arial" charset="0"/>
              </a:rPr>
              <a:t> </a:t>
            </a:r>
            <a:r>
              <a:rPr lang="ru-RU" altLang="ru-RU" sz="2400" b="1" dirty="0" err="1">
                <a:solidFill>
                  <a:srgbClr val="903E00"/>
                </a:solidFill>
                <a:latin typeface="Arial" charset="0"/>
                <a:cs typeface="Arial" charset="0"/>
              </a:rPr>
              <a:t>Пальшина</a:t>
            </a:r>
            <a:r>
              <a:rPr lang="ru-RU" altLang="ru-RU" sz="2400" b="1" dirty="0">
                <a:solidFill>
                  <a:srgbClr val="903E00"/>
                </a:solidFill>
                <a:latin typeface="Arial" charset="0"/>
                <a:cs typeface="Arial" charset="0"/>
              </a:rPr>
              <a:t>, </a:t>
            </a:r>
            <a:r>
              <a:rPr lang="ru-RU" altLang="ru-RU" sz="2400" b="1" dirty="0" smtClean="0">
                <a:solidFill>
                  <a:srgbClr val="903E00"/>
                </a:solidFill>
                <a:latin typeface="Arial" charset="0"/>
                <a:cs typeface="Arial" charset="0"/>
              </a:rPr>
              <a:t>заменив </a:t>
            </a:r>
            <a:r>
              <a:rPr lang="ru-RU" altLang="ru-RU" sz="2400" b="1" dirty="0">
                <a:solidFill>
                  <a:srgbClr val="903E00"/>
                </a:solidFill>
                <a:latin typeface="Arial" charset="0"/>
                <a:cs typeface="Arial" charset="0"/>
              </a:rPr>
              <a:t>во время атаки погибшего </a:t>
            </a:r>
            <a:r>
              <a:rPr lang="ru-RU" altLang="ru-RU" sz="2400" b="1" dirty="0" smtClean="0">
                <a:solidFill>
                  <a:srgbClr val="903E00"/>
                </a:solidFill>
                <a:latin typeface="Arial" charset="0"/>
                <a:cs typeface="Arial" charset="0"/>
              </a:rPr>
              <a:t>офицера повела в бой солдат.  Была ранена.</a:t>
            </a:r>
            <a:endParaRPr lang="ru-RU" alt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Рисунок 3" descr="http://statehistory.ru/img_lib2/2014/08/1406840395_e2c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750"/>
            <a:ext cx="4191000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7" name="Прямоугольник 4"/>
          <p:cNvSpPr>
            <a:spLocks noChangeArrowheads="1"/>
          </p:cNvSpPr>
          <p:nvPr/>
        </p:nvSpPr>
        <p:spPr bwMode="auto">
          <a:xfrm>
            <a:off x="4357688" y="2571750"/>
            <a:ext cx="45720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400" b="1">
                <a:solidFill>
                  <a:srgbClr val="903E00"/>
                </a:solidFill>
                <a:latin typeface="Arial" charset="0"/>
                <a:cs typeface="Arial" charset="0"/>
              </a:rPr>
              <a:t>Обладательницами Георгиевских крестов 4-й и 3-й степени стали еще три русские женщины, воевавшие в пехоте. </a:t>
            </a:r>
            <a:br>
              <a:rPr lang="ru-RU" altLang="ru-RU" sz="2400" b="1">
                <a:solidFill>
                  <a:srgbClr val="903E00"/>
                </a:solidFill>
                <a:latin typeface="Arial" charset="0"/>
                <a:cs typeface="Arial" charset="0"/>
              </a:rPr>
            </a:br>
            <a:endParaRPr lang="ru-RU" altLang="ru-RU" sz="2400" b="1">
              <a:solidFill>
                <a:srgbClr val="903E00"/>
              </a:solidFill>
              <a:latin typeface="Arial" charset="0"/>
              <a:cs typeface="Arial" charset="0"/>
            </a:endParaRPr>
          </a:p>
        </p:txBody>
      </p:sp>
      <p:sp>
        <p:nvSpPr>
          <p:cNvPr id="57348" name="Прямоугольник 5"/>
          <p:cNvSpPr>
            <a:spLocks noChangeArrowheads="1"/>
          </p:cNvSpPr>
          <p:nvPr/>
        </p:nvSpPr>
        <p:spPr bwMode="auto">
          <a:xfrm>
            <a:off x="2000250" y="214313"/>
            <a:ext cx="4572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400" b="1">
                <a:solidFill>
                  <a:srgbClr val="903E00"/>
                </a:solidFill>
                <a:latin typeface="Arial" charset="0"/>
                <a:cs typeface="Arial" charset="0"/>
              </a:rPr>
              <a:t>Людмила Черноусова, Кира Башкирова и Александра Данилова</a:t>
            </a:r>
            <a:r>
              <a:rPr lang="ru-RU" altLang="ru-RU" sz="2400" b="1">
                <a:solidFill>
                  <a:schemeClr val="tx1"/>
                </a:solidFill>
              </a:rPr>
              <a:t>.</a:t>
            </a:r>
            <a:endParaRPr lang="ru-RU" altLang="ru-RU" sz="240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285720" y="214290"/>
            <a:ext cx="4786346" cy="628654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786314" y="214290"/>
            <a:ext cx="4357686" cy="6286544"/>
          </a:xfrm>
        </p:spPr>
        <p:txBody>
          <a:bodyPr/>
          <a:lstStyle/>
          <a:p>
            <a:pPr algn="ctr"/>
            <a:r>
              <a:rPr lang="ru-RU" sz="2800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Коковцева</a:t>
            </a: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в госпитале.</a:t>
            </a:r>
            <a:b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Иностранный</a:t>
            </a: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</a:rPr>
              <a:t> корреспондент писал:</a:t>
            </a:r>
            <a:br>
              <a:rPr lang="ru-RU" sz="36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</a:rPr>
              <a:t>В России,  не меньше 400 женщин, носящих оружие. </a:t>
            </a:r>
            <a:endParaRPr lang="ru-RU" sz="3600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95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0"/>
            <a:ext cx="4643470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214282" y="1"/>
            <a:ext cx="8929717" cy="78579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Священники 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5" descr="176048-d80c2edc3aaac57e3b7cc9d0b9908f6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5" y="857250"/>
            <a:ext cx="7620000" cy="578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5429255" y="357166"/>
            <a:ext cx="3714745" cy="628654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Святейший Синод организовал лазарет для раненых солдат в Петрограде. Лазареты и санатории для воинов появились в десятках городов; сёстрами милосердия в них становились прихожанки храмов.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17581" y="500042"/>
            <a:ext cx="3682981" cy="4425415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4" name="Содержимое 3" descr="госпиталь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4313" y="285750"/>
            <a:ext cx="5143500" cy="6357938"/>
          </a:xfrm>
        </p:spPr>
      </p:pic>
      <p:pic>
        <p:nvPicPr>
          <p:cNvPr id="5" name="Содержимое 3" descr="госпиталь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66713" y="438150"/>
            <a:ext cx="5062543" cy="6357938"/>
          </a:xfr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714876" y="214290"/>
            <a:ext cx="4000528" cy="6000792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«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 Великую войну… священники делили с воинами все тяжести и опасности, возбуждали их дух, своим участием согревали уставшие души, будили совесть, предохраняли наших воинов от столь возможного на войне ожесточения и озверения», — писал в своих мемуарах протопресвитер русской армии и флота отец Георгий (Шавельский). </a:t>
            </a:r>
            <a:b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5720" y="214290"/>
            <a:ext cx="4286250" cy="6072188"/>
          </a:xfr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85750" y="428625"/>
            <a:ext cx="4286250" cy="607218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86248" y="500042"/>
            <a:ext cx="4572032" cy="5929354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Генерал Брусилов: </a:t>
            </a:r>
            <a:b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«В тех жутких контратаках среди солдатских гимнастерок мелькали черные фигуры — полковые батюшки, подоткнув рясы, в грубых сапогах шли с воинами, ободряя  робких простым евангельским словом и поведением… Они навсегда остались там, на полях Галиции, не разлучившись с паствой».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71472" y="445480"/>
            <a:ext cx="3436796" cy="5912478"/>
          </a:xfr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24" y="714356"/>
            <a:ext cx="3500462" cy="1285884"/>
          </a:xfrm>
        </p:spPr>
        <p:txBody>
          <a:bodyPr/>
          <a:lstStyle/>
          <a:p>
            <a:pPr algn="ctr">
              <a:buNone/>
            </a:pP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Священники на фронтах первой мировой.</a:t>
            </a:r>
            <a:endParaRPr lang="ru-RU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Picture 5" descr="65b281802b35645667c7c2f2915d328a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2428868"/>
            <a:ext cx="392909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a6dff9cd4027f2767613e9b9cd1497f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428604"/>
            <a:ext cx="3429024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1927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3" y="3500438"/>
            <a:ext cx="3571900" cy="284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7188" y="285729"/>
            <a:ext cx="8429625" cy="6286522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Цель: Выяснить как российское общество начала 20 века  участвовало в 1 мировой войне. </a:t>
            </a:r>
          </a:p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Задачи: 1.Найти материалы, о новых видах оружия, появившихся в начале 20 века.</a:t>
            </a:r>
          </a:p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2. Показать  роль духовенства, женщин в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Первой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мировой войне.</a:t>
            </a:r>
          </a:p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3.Принять участие в школьных мероприятиях, посвященных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ервой мировой войне..</a:t>
            </a:r>
            <a:endParaRPr lang="ru-RU" sz="3200" b="1" dirty="0" smtClean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2571744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>
          <a:xfrm>
            <a:off x="4929190" y="357166"/>
            <a:ext cx="3357586" cy="5572140"/>
          </a:xfrm>
        </p:spPr>
        <p:txBody>
          <a:bodyPr/>
          <a:lstStyle/>
          <a:p>
            <a:pPr>
              <a:defRPr/>
            </a:pPr>
            <a:r>
              <a:rPr lang="ru-RU" sz="36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 время  </a:t>
            </a:r>
          </a:p>
          <a:p>
            <a:pPr>
              <a:defRPr/>
            </a:pPr>
            <a:r>
              <a:rPr lang="ru-RU" sz="36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 мировой войны в действую</a:t>
            </a:r>
          </a:p>
          <a:p>
            <a:pPr>
              <a:defRPr/>
            </a:pPr>
            <a:r>
              <a:rPr lang="ru-RU" sz="3600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щей армии побывало более 5 тысяч священников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42910" y="4857760"/>
            <a:ext cx="2571768" cy="657215"/>
          </a:xfrm>
        </p:spPr>
        <p:txBody>
          <a:bodyPr/>
          <a:lstStyle/>
          <a:p>
            <a:pPr>
              <a:buNone/>
              <a:defRPr/>
            </a:pPr>
            <a:endParaRPr lang="ru-RU" sz="3600" dirty="0"/>
          </a:p>
        </p:txBody>
      </p:sp>
      <p:pic>
        <p:nvPicPr>
          <p:cNvPr id="7" name="Picture 5" descr="2a12ed7a396288863fa0b8f8c52b6d1c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57166"/>
            <a:ext cx="3348038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0f824bec7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3714728"/>
            <a:ext cx="3429024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14942" y="2000240"/>
            <a:ext cx="3388660" cy="2139518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Походный храм времен первой мировой войны</a:t>
            </a:r>
          </a:p>
          <a:p>
            <a:endParaRPr lang="ru-RU" dirty="0"/>
          </a:p>
        </p:txBody>
      </p:sp>
      <p:pic>
        <p:nvPicPr>
          <p:cNvPr id="5" name="Picture 5" descr="176047-2e480e0034d3edff090cfbc0857ad50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428604"/>
            <a:ext cx="5000660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75" y="500042"/>
            <a:ext cx="1135051" cy="6357958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4"/>
          </p:nvPr>
        </p:nvSpPr>
        <p:spPr>
          <a:xfrm>
            <a:off x="3571868" y="0"/>
            <a:ext cx="5572132" cy="6858000"/>
          </a:xfrm>
        </p:spPr>
        <p:txBody>
          <a:bodyPr/>
          <a:lstStyle/>
          <a:p>
            <a:pPr algn="ctr">
              <a:buNone/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  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« Батюшка Иоанн </a:t>
            </a:r>
            <a:r>
              <a:rPr lang="ru-RU" sz="2800" b="1" dirty="0" err="1" smtClean="0">
                <a:solidFill>
                  <a:schemeClr val="accent5">
                    <a:lumMod val="50000"/>
                  </a:schemeClr>
                </a:solidFill>
              </a:rPr>
              <a:t>Терлицкий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  с крестом в руках, появился в линии огня и успел настолько воодушевить находившиеся на позиции части трех полков, что те перешли в наступление и удержали за собою занятые важные позиции…. За свою деятельность… о. Иоанн представлен к кресту на Георгиевской ленте и еще к другой награде».</a:t>
            </a:r>
            <a:b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 </a:t>
            </a:r>
            <a:endParaRPr lang="ru-RU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Picture 5" descr="i (2)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57166"/>
            <a:ext cx="2286016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171300-d2a5ba5de9568bf005beff8cbe22a39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787105"/>
            <a:ext cx="3500438" cy="3070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7620" y="0"/>
            <a:ext cx="4929222" cy="657227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Picture 5" descr="19276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313"/>
            <a:ext cx="3714744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171479-a23099963633ce389d74fda83e33bba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429000"/>
            <a:ext cx="3714744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Содержимое 9"/>
          <p:cNvSpPr>
            <a:spLocks noGrp="1"/>
          </p:cNvSpPr>
          <p:nvPr>
            <p:ph sz="quarter" idx="14"/>
          </p:nvPr>
        </p:nvSpPr>
        <p:spPr>
          <a:xfrm>
            <a:off x="4000496" y="214290"/>
            <a:ext cx="4643470" cy="6357982"/>
          </a:xfrm>
        </p:spPr>
        <p:txBody>
          <a:bodyPr/>
          <a:lstStyle/>
          <a:p>
            <a:pPr algn="ctr">
              <a:buNone/>
            </a:pP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 время первой мировой за проявленный героизм государственными наградами были отмечены около 2500 священников  — половина из всех священников, оправленных на фронт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1"/>
          <p:cNvSpPr txBox="1">
            <a:spLocks noChangeArrowheads="1"/>
          </p:cNvSpPr>
          <p:nvPr/>
        </p:nvSpPr>
        <p:spPr bwMode="auto">
          <a:xfrm>
            <a:off x="1792288" y="12700"/>
            <a:ext cx="5486400" cy="8239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b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>
                <a:solidFill>
                  <a:srgbClr val="903E00"/>
                </a:solidFill>
                <a:latin typeface="Arial" charset="0"/>
                <a:cs typeface="Arial" charset="0"/>
              </a:rPr>
              <a:t>Мемориально-парковый комплекс героев Первой мировой войны</a:t>
            </a:r>
          </a:p>
        </p:txBody>
      </p:sp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2555875" y="5949950"/>
            <a:ext cx="3600450" cy="7524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Droid Sans Fallback" charset="0"/>
                <a:cs typeface="Droid Sans Fallback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Droid Sans Fallback" charset="0"/>
                <a:cs typeface="Droid Sans Fallback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Droid Sans Fallback" charset="0"/>
                <a:cs typeface="Droid Sans Fallback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Droid Sans Fallback" charset="0"/>
                <a:cs typeface="Droid Sans Fallback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Droid Sans Fallback" charset="0"/>
                <a:cs typeface="Droid Sans Fallback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Droid Sans Fallback" charset="0"/>
                <a:cs typeface="Droid Sans Fallback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Droid Sans Fallback" charset="0"/>
                <a:cs typeface="Droid Sans Fallback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Droid Sans Fallback" charset="0"/>
                <a:cs typeface="Droid Sans Fallback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Tahoma" pitchFamily="32" charset="0"/>
                <a:ea typeface="Droid Sans Fallback" charset="0"/>
                <a:cs typeface="Droid Sans Fallback" charset="0"/>
              </a:defRPr>
            </a:lvl9pPr>
          </a:lstStyle>
          <a:p>
            <a:pPr>
              <a:lnSpc>
                <a:spcPct val="80000"/>
              </a:lnSpc>
              <a:spcBef>
                <a:spcPts val="600"/>
              </a:spcBef>
              <a:buClrTx/>
              <a:buSzPct val="80000"/>
              <a:buFontTx/>
              <a:buNone/>
              <a:defRPr/>
            </a:pPr>
            <a:endParaRPr lang="ru-RU" sz="240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just">
              <a:lnSpc>
                <a:spcPct val="80000"/>
              </a:lnSpc>
              <a:spcBef>
                <a:spcPts val="600"/>
              </a:spcBef>
              <a:buClrTx/>
              <a:buSzPct val="80000"/>
              <a:buFontTx/>
              <a:buNone/>
              <a:defRPr/>
            </a:pPr>
            <a:r>
              <a:rPr lang="ru-RU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 </a:t>
            </a:r>
          </a:p>
        </p:txBody>
      </p:sp>
      <p:pic>
        <p:nvPicPr>
          <p:cNvPr id="5837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908050"/>
            <a:ext cx="1871663" cy="2735263"/>
          </a:xfrm>
          <a:prstGeom prst="rect">
            <a:avLst/>
          </a:prstGeom>
          <a:noFill/>
          <a:ln w="9360" cap="sq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58373" name="Text Box 4"/>
          <p:cNvSpPr txBox="1">
            <a:spLocks noChangeArrowheads="1"/>
          </p:cNvSpPr>
          <p:nvPr/>
        </p:nvSpPr>
        <p:spPr bwMode="auto">
          <a:xfrm>
            <a:off x="250825" y="3573463"/>
            <a:ext cx="2017713" cy="1941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>
                <a:solidFill>
                  <a:srgbClr val="903E00"/>
                </a:solidFill>
                <a:latin typeface="Arial" charset="0"/>
                <a:cs typeface="Arial" charset="0"/>
              </a:rPr>
              <a:t>Обелиск  «Павшим в Мировой войне 1914-1918»</a:t>
            </a:r>
            <a:r>
              <a:rPr lang="ru-RU" altLang="ru-RU" sz="2400">
                <a:solidFill>
                  <a:srgbClr val="903E00"/>
                </a:solidFill>
                <a:latin typeface="Arial" charset="0"/>
                <a:cs typeface="Arial" charset="0"/>
              </a:rPr>
              <a:t> </a:t>
            </a:r>
          </a:p>
        </p:txBody>
      </p:sp>
      <p:pic>
        <p:nvPicPr>
          <p:cNvPr id="58374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19500" y="3716338"/>
            <a:ext cx="1905000" cy="1800225"/>
          </a:xfrm>
          <a:prstGeom prst="rect">
            <a:avLst/>
          </a:prstGeom>
          <a:noFill/>
          <a:ln w="9360" cap="sq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58375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29438" y="908050"/>
            <a:ext cx="1765300" cy="2592388"/>
          </a:xfrm>
          <a:prstGeom prst="rect">
            <a:avLst/>
          </a:prstGeom>
          <a:noFill/>
          <a:ln w="9360" cap="sq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58376" name="Text Box 7"/>
          <p:cNvSpPr txBox="1">
            <a:spLocks noChangeArrowheads="1"/>
          </p:cNvSpPr>
          <p:nvPr/>
        </p:nvSpPr>
        <p:spPr bwMode="auto">
          <a:xfrm>
            <a:off x="6500813" y="3643313"/>
            <a:ext cx="2428875" cy="12017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>
                <a:solidFill>
                  <a:srgbClr val="903E00"/>
                </a:solidFill>
                <a:latin typeface="Arial" charset="0"/>
                <a:cs typeface="Arial" charset="0"/>
              </a:rPr>
              <a:t>Памятник сестрам милосердия</a:t>
            </a:r>
          </a:p>
        </p:txBody>
      </p:sp>
      <p:sp>
        <p:nvSpPr>
          <p:cNvPr id="58377" name="Rectangle 8"/>
          <p:cNvSpPr>
            <a:spLocks noChangeArrowheads="1"/>
          </p:cNvSpPr>
          <p:nvPr/>
        </p:nvSpPr>
        <p:spPr bwMode="auto">
          <a:xfrm>
            <a:off x="395288" y="5445125"/>
            <a:ext cx="8208962" cy="1312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i="1">
                <a:solidFill>
                  <a:srgbClr val="903E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sz="2000" b="1">
                <a:solidFill>
                  <a:srgbClr val="903E00"/>
                </a:solidFill>
                <a:latin typeface="Arial" charset="0"/>
                <a:cs typeface="Arial" charset="0"/>
              </a:rPr>
              <a:t>Памятник истории и культуры Московское городское Братское кладбище для воинов, умерших в войну 1914 года, и для сестёр милосердия московских общин. Открыто 15 февраля 1915 года. Охраняется государством».</a:t>
            </a:r>
          </a:p>
        </p:txBody>
      </p:sp>
      <p:pic>
        <p:nvPicPr>
          <p:cNvPr id="58378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981075"/>
            <a:ext cx="2095500" cy="1571625"/>
          </a:xfrm>
          <a:prstGeom prst="rect">
            <a:avLst/>
          </a:prstGeom>
          <a:noFill/>
          <a:ln w="9360" cap="sq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58379" name="Text Box 10"/>
          <p:cNvSpPr txBox="1">
            <a:spLocks noChangeArrowheads="1"/>
          </p:cNvSpPr>
          <p:nvPr/>
        </p:nvSpPr>
        <p:spPr bwMode="auto">
          <a:xfrm>
            <a:off x="2339975" y="2636838"/>
            <a:ext cx="4464050" cy="1008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>
                <a:solidFill>
                  <a:srgbClr val="903E00"/>
                </a:solidFill>
                <a:latin typeface="Arial" charset="0"/>
                <a:cs typeface="Arial" charset="0"/>
              </a:rPr>
              <a:t>Памятный знак «Мемориально-парковый комплекс</a:t>
            </a:r>
            <a:br>
              <a:rPr lang="ru-RU" altLang="ru-RU" sz="2000" b="1">
                <a:solidFill>
                  <a:srgbClr val="903E00"/>
                </a:solidFill>
                <a:latin typeface="Arial" charset="0"/>
                <a:cs typeface="Arial" charset="0"/>
              </a:rPr>
            </a:br>
            <a:r>
              <a:rPr lang="ru-RU" altLang="ru-RU" sz="2000" b="1">
                <a:solidFill>
                  <a:srgbClr val="903E00"/>
                </a:solidFill>
                <a:latin typeface="Arial" charset="0"/>
                <a:cs typeface="Arial" charset="0"/>
              </a:rPr>
              <a:t>героев Первой мировой войны»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Прямоугольник 1"/>
          <p:cNvSpPr>
            <a:spLocks noChangeArrowheads="1"/>
          </p:cNvSpPr>
          <p:nvPr/>
        </p:nvSpPr>
        <p:spPr bwMode="auto">
          <a:xfrm>
            <a:off x="357188" y="1000125"/>
            <a:ext cx="8501062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>
              <a:buClrTx/>
              <a:buSzTx/>
              <a:buFontTx/>
              <a:buNone/>
            </a:pPr>
            <a:r>
              <a:rPr lang="ru-RU" sz="4000" b="1" dirty="0">
                <a:solidFill>
                  <a:srgbClr val="903E00"/>
                </a:solidFill>
                <a:latin typeface="Arial" charset="0"/>
              </a:rPr>
              <a:t>Пусть чисто будет небо над землей, </a:t>
            </a:r>
            <a:br>
              <a:rPr lang="ru-RU" sz="4000" b="1" dirty="0">
                <a:solidFill>
                  <a:srgbClr val="903E00"/>
                </a:solidFill>
                <a:latin typeface="Arial" charset="0"/>
              </a:rPr>
            </a:br>
            <a:r>
              <a:rPr lang="ru-RU" sz="4000" b="1" dirty="0">
                <a:solidFill>
                  <a:srgbClr val="903E00"/>
                </a:solidFill>
                <a:latin typeface="Arial" charset="0"/>
              </a:rPr>
              <a:t>Пусть жизни мирной радуются люди! </a:t>
            </a:r>
            <a:br>
              <a:rPr lang="ru-RU" sz="4000" b="1" dirty="0">
                <a:solidFill>
                  <a:srgbClr val="903E00"/>
                </a:solidFill>
                <a:latin typeface="Arial" charset="0"/>
              </a:rPr>
            </a:br>
            <a:r>
              <a:rPr lang="ru-RU" sz="4000" b="1" dirty="0">
                <a:solidFill>
                  <a:srgbClr val="903E00"/>
                </a:solidFill>
                <a:latin typeface="Arial" charset="0"/>
              </a:rPr>
              <a:t>А Вас, кто рядом был с войной, </a:t>
            </a:r>
            <a:br>
              <a:rPr lang="ru-RU" sz="4000" b="1" dirty="0">
                <a:solidFill>
                  <a:srgbClr val="903E00"/>
                </a:solidFill>
                <a:latin typeface="Arial" charset="0"/>
              </a:rPr>
            </a:br>
            <a:r>
              <a:rPr lang="ru-RU" sz="4000" b="1" dirty="0">
                <a:solidFill>
                  <a:srgbClr val="903E00"/>
                </a:solidFill>
                <a:latin typeface="Arial" charset="0"/>
              </a:rPr>
              <a:t>Мы помним, бережем и любим!</a:t>
            </a:r>
          </a:p>
        </p:txBody>
      </p:sp>
      <p:pic>
        <p:nvPicPr>
          <p:cNvPr id="4" name="Рисунок 3" descr="i.jpe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3286116" y="5072074"/>
            <a:ext cx="2928958" cy="14287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 rot="20349311">
            <a:off x="419499" y="1745524"/>
            <a:ext cx="8286808" cy="3211628"/>
          </a:xfrm>
        </p:spPr>
        <p:txBody>
          <a:bodyPr>
            <a:normAutofit/>
          </a:bodyPr>
          <a:lstStyle/>
          <a:p>
            <a:pPr algn="ctr"/>
            <a:r>
              <a:rPr lang="ru-RU" sz="72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Спасибо </a:t>
            </a:r>
          </a:p>
          <a:p>
            <a:pPr algn="ctr"/>
            <a:r>
              <a:rPr lang="ru-RU" sz="72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 внимание!</a:t>
            </a:r>
            <a:endParaRPr lang="ru-RU" sz="7200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 t="22110"/>
          <a:stretch>
            <a:fillRect/>
          </a:stretch>
        </p:blipFill>
        <p:spPr bwMode="auto">
          <a:xfrm>
            <a:off x="0" y="0"/>
            <a:ext cx="4214810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t="24528"/>
          <a:stretch>
            <a:fillRect/>
          </a:stretch>
        </p:blipFill>
        <p:spPr bwMode="auto">
          <a:xfrm>
            <a:off x="4857752" y="0"/>
            <a:ext cx="4286248" cy="328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 t="16982" b="30188"/>
          <a:stretch>
            <a:fillRect/>
          </a:stretch>
        </p:blipFill>
        <p:spPr bwMode="auto">
          <a:xfrm>
            <a:off x="1571604" y="3714752"/>
            <a:ext cx="6072230" cy="31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Прямоугольник 1"/>
          <p:cNvSpPr>
            <a:spLocks noChangeArrowheads="1"/>
          </p:cNvSpPr>
          <p:nvPr/>
        </p:nvSpPr>
        <p:spPr bwMode="auto">
          <a:xfrm>
            <a:off x="179388" y="115888"/>
            <a:ext cx="4572000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</a:pPr>
            <a:r>
              <a:rPr lang="ru-RU" sz="2200" b="1" dirty="0">
                <a:solidFill>
                  <a:srgbClr val="903E00"/>
                </a:solidFill>
                <a:latin typeface="Arial" charset="0"/>
                <a:cs typeface="Arial" charset="0"/>
              </a:rPr>
              <a:t>Первая мировая война </a:t>
            </a:r>
            <a:r>
              <a:rPr lang="ru-RU" sz="2200" b="1" dirty="0" smtClean="0">
                <a:solidFill>
                  <a:srgbClr val="903E00"/>
                </a:solidFill>
                <a:latin typeface="Arial" charset="0"/>
                <a:cs typeface="Arial" charset="0"/>
              </a:rPr>
              <a:t>—крупнейший вооружённый конфликт </a:t>
            </a:r>
            <a:r>
              <a:rPr lang="ru-RU" sz="2200" b="1" dirty="0">
                <a:solidFill>
                  <a:srgbClr val="903E00"/>
                </a:solidFill>
                <a:latin typeface="Arial" charset="0"/>
                <a:cs typeface="Arial" charset="0"/>
              </a:rPr>
              <a:t>в истории человечества. В России ее называли Великой или Второй Отечественной войной. Память о забытой войне начинает возрождаться в нашей стране.</a:t>
            </a:r>
          </a:p>
        </p:txBody>
      </p:sp>
      <p:pic>
        <p:nvPicPr>
          <p:cNvPr id="3" name="Picture 2" descr="http://medalirus.ru/upload/georg/3st_16694a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4" y="116632"/>
            <a:ext cx="2571736" cy="2214578"/>
          </a:xfrm>
          <a:prstGeom prst="roundRect">
            <a:avLst>
              <a:gd name="adj" fmla="val 0"/>
            </a:avLst>
          </a:prstGeom>
          <a:noFill/>
        </p:spPr>
      </p:pic>
      <p:pic>
        <p:nvPicPr>
          <p:cNvPr id="39941" name="Picture 2" descr="http://xn--90akw.xn--p1ai/data/imagegallery/34fdf6ed-e0c0-ca07-8bf5-2f25110bdc53/a6184ab8-7054-e594-3e61-6b4c16b5e7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429000"/>
            <a:ext cx="3428992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6"/>
          <p:cNvPicPr>
            <a:picLocks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86248" y="2571744"/>
            <a:ext cx="4857752" cy="4286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  <a:reflection blurRad="6350" stA="50000" endA="275" endPos="40000" dist="101600" dir="5400000" sy="-100000" algn="bl" rotWithShape="0"/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14942" y="404664"/>
            <a:ext cx="3929058" cy="6024732"/>
          </a:xfrm>
        </p:spPr>
        <p:txBody>
          <a:bodyPr>
            <a:noAutofit/>
          </a:bodyPr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Русские дирижабли бомбят немецкие корабли.</a:t>
            </a:r>
            <a:b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Самолет «Лебедь-12»  - двухместный биплан, разведчик, бомбардировщик  /Россия/ 1915 г.</a:t>
            </a:r>
            <a:b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987" name="Содержимое 3" descr="атака дирижаблец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rcRect b="21819"/>
          <a:stretch>
            <a:fillRect/>
          </a:stretch>
        </p:blipFill>
        <p:spPr>
          <a:xfrm>
            <a:off x="214282" y="285728"/>
            <a:ext cx="4714908" cy="3429024"/>
          </a:xfrm>
        </p:spPr>
      </p:pic>
      <p:pic>
        <p:nvPicPr>
          <p:cNvPr id="5" name="Picture 2" descr="C:\Documents and Settings\Administrator\Рабочий стол\Рисунок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929066"/>
            <a:ext cx="4714908" cy="2643182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  <a:reflection blurRad="6350" stA="50000" endA="275" endPos="40000" dist="101600" dir="5400000" sy="-100000" algn="bl" rotWithShape="0"/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285721" y="1571611"/>
            <a:ext cx="4357717" cy="436305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14282" y="0"/>
            <a:ext cx="8929718" cy="1500174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Русский флот: подводная лодка и крейсер 1916г.  Балтийское море.</a:t>
            </a:r>
            <a:endParaRPr lang="ru-RU" sz="2800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Documents and Settings\Administrator\Рабочий стол\Рисунок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71612"/>
            <a:ext cx="4214842" cy="507209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  <a:reflection blurRad="6350" stA="50000" endA="275" endPos="40000" dist="101600" dir="5400000" sy="-100000" algn="bl" rotWithShape="0"/>
          </a:effectLst>
        </p:spPr>
      </p:pic>
      <p:pic>
        <p:nvPicPr>
          <p:cNvPr id="5" name="Picture 3" descr="C:\Documents and Settings\Administrator\Рабочий стол\Рисунок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571612"/>
            <a:ext cx="4429124" cy="507209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  <a:reflection blurRad="6350" stA="50000" endA="275" endPos="40000" dist="101600" dir="5400000" sy="-100000" algn="bl" rotWithShape="0"/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214282" y="214290"/>
            <a:ext cx="5000660" cy="622044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5286380" y="214290"/>
            <a:ext cx="3643338" cy="6143668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Немецкие танки.</a:t>
            </a:r>
            <a:b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Английские танки.</a:t>
            </a:r>
            <a:endParaRPr lang="ru-RU" sz="2800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танк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0"/>
            <a:ext cx="5143536" cy="3286124"/>
          </a:xfrm>
          <a:prstGeom prst="rect">
            <a:avLst/>
          </a:prstGeom>
        </p:spPr>
      </p:pic>
      <p:pic>
        <p:nvPicPr>
          <p:cNvPr id="5" name="Содержимое 3" descr="странное оружие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14282" y="3429000"/>
            <a:ext cx="5214974" cy="3143272"/>
          </a:xfr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48" y="0"/>
            <a:ext cx="4132757" cy="6143644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31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первой мировой войне химические вещества применялись в огромных количествах: </a:t>
            </a:r>
            <a:br>
              <a:rPr lang="ru-RU" sz="31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31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12 тысяч тонн иприта, которым было поражено около 400 тысяч человек.</a:t>
            </a:r>
            <a:br>
              <a:rPr lang="ru-RU" sz="31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31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100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63" name="Picture 1" descr="Французские солдаты в масках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50"/>
            <a:ext cx="3786213" cy="5572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2075</TotalTime>
  <Words>584</Words>
  <Application>Microsoft Office PowerPoint</Application>
  <PresentationFormat>Экран (4:3)</PresentationFormat>
  <Paragraphs>116</Paragraphs>
  <Slides>36</Slides>
  <Notes>10</Notes>
  <HiddenSlides>0</HiddenSlides>
  <MMClips>2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36</vt:i4>
      </vt:variant>
    </vt:vector>
  </HeadingPairs>
  <TitlesOfParts>
    <vt:vector size="38" baseType="lpstr">
      <vt:lpstr>Воздушный поток</vt:lpstr>
      <vt:lpstr>2_Воздушный поток</vt:lpstr>
      <vt:lpstr>Слайд 1</vt:lpstr>
      <vt:lpstr>Мы провели опрос учащихся  6-8 классов (124 человека)</vt:lpstr>
      <vt:lpstr>Слайд 3</vt:lpstr>
      <vt:lpstr>Слайд 4</vt:lpstr>
      <vt:lpstr>Слайд 5</vt:lpstr>
      <vt:lpstr>Русские дирижабли бомбят немецкие корабли.  Самолет «Лебедь-12»  - двухместный биплан, разведчик, бомбардировщик  /Россия/ 1915 г.  </vt:lpstr>
      <vt:lpstr>Русский флот: подводная лодка и крейсер 1916г.  Балтийское море.</vt:lpstr>
      <vt:lpstr>Немецкие танки.        Английские танки.</vt:lpstr>
      <vt:lpstr> В первой мировой войне химические вещества применялись в огромных количествах:  12 тысяч тонн иприта, которым было поражено около 400 тысяч человек.  </vt:lpstr>
      <vt:lpstr>22 апреля 1915 года Германия провела хлорную атаку, в результате чего 15 тысяч солдат получили поражения, из них 5 тысяч погибли. Немцы на фронте 6 км выпустили хлор из 5730 баллонов. В течение 5-8 минут было выпущено 168 тонн хлора.  </vt:lpstr>
      <vt:lpstr>Солдаты в госпитале после газовой атаки:  В ночь с 12 на 13 июля 1917 года под бельгийским городом Ипр с целью сорвать наступление англо-французских войск Германия применила иприт - жидкое отравляющее вещество кожно-нарывного действия.    При первом применении иприта поражения различной тяжести получили 2490 человек, из которых 87 скончались.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Коковцева в госпитале.  Иностранный корреспондент писал: В России,  не меньше 400 женщин, носящих оружие. </vt:lpstr>
      <vt:lpstr>Слайд 25</vt:lpstr>
      <vt:lpstr>Слайд 26</vt:lpstr>
      <vt:lpstr>  </vt:lpstr>
      <vt:lpstr> </vt:lpstr>
      <vt:lpstr>Священники на фронтах первой мировой.</vt:lpstr>
      <vt:lpstr>Слайд 30</vt:lpstr>
      <vt:lpstr>Слайд 31</vt:lpstr>
      <vt:lpstr> </vt:lpstr>
      <vt:lpstr> </vt:lpstr>
      <vt:lpstr>Слайд 34</vt:lpstr>
      <vt:lpstr>Слайд 35</vt:lpstr>
      <vt:lpstr>Слайд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Владелец</dc:creator>
  <cp:lastModifiedBy>Elli Project</cp:lastModifiedBy>
  <cp:revision>199</cp:revision>
  <cp:lastPrinted>1601-01-01T00:00:00Z</cp:lastPrinted>
  <dcterms:created xsi:type="dcterms:W3CDTF">2009-12-05T15:35:57Z</dcterms:created>
  <dcterms:modified xsi:type="dcterms:W3CDTF">2015-03-17T17:07:29Z</dcterms:modified>
</cp:coreProperties>
</file>