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308" r:id="rId3"/>
    <p:sldId id="258" r:id="rId4"/>
    <p:sldId id="259" r:id="rId5"/>
    <p:sldId id="260" r:id="rId6"/>
    <p:sldId id="263" r:id="rId7"/>
    <p:sldId id="266" r:id="rId8"/>
    <p:sldId id="288" r:id="rId9"/>
    <p:sldId id="297" r:id="rId10"/>
    <p:sldId id="287" r:id="rId11"/>
    <p:sldId id="296" r:id="rId12"/>
    <p:sldId id="283" r:id="rId13"/>
    <p:sldId id="298" r:id="rId14"/>
    <p:sldId id="289" r:id="rId15"/>
    <p:sldId id="313" r:id="rId16"/>
    <p:sldId id="291" r:id="rId17"/>
    <p:sldId id="271" r:id="rId18"/>
    <p:sldId id="293" r:id="rId19"/>
    <p:sldId id="294" r:id="rId20"/>
    <p:sldId id="326" r:id="rId21"/>
    <p:sldId id="321" r:id="rId22"/>
    <p:sldId id="329" r:id="rId23"/>
    <p:sldId id="305" r:id="rId24"/>
    <p:sldId id="276" r:id="rId25"/>
    <p:sldId id="306" r:id="rId26"/>
    <p:sldId id="281" r:id="rId27"/>
  </p:sldIdLst>
  <p:sldSz cx="9144000" cy="6858000" type="screen4x3"/>
  <p:notesSz cx="6888163" cy="100203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99FF"/>
    <a:srgbClr val="FFCCFF"/>
    <a:srgbClr val="CCE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6888163" cy="10020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02075" y="0"/>
            <a:ext cx="29829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094" tIns="49449" rIns="95094" bIns="49449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66155" algn="l"/>
                <a:tab pos="1932310" algn="l"/>
                <a:tab pos="2898465" algn="l"/>
                <a:tab pos="3864620" algn="l"/>
                <a:tab pos="4830775" algn="l"/>
                <a:tab pos="5796930" algn="l"/>
                <a:tab pos="6763085" algn="l"/>
                <a:tab pos="7729240" algn="l"/>
                <a:tab pos="8695395" algn="l"/>
                <a:tab pos="9661550" algn="l"/>
                <a:tab pos="10627705" algn="l"/>
              </a:tabLst>
              <a:defRPr sz="1300"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6975" cy="37560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8625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094" tIns="49449" rIns="95094" bIns="4944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02075" y="9517063"/>
            <a:ext cx="2982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094" tIns="49449" rIns="95094" bIns="49449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66155" algn="l"/>
                <a:tab pos="1932310" algn="l"/>
                <a:tab pos="2898465" algn="l"/>
                <a:tab pos="3864620" algn="l"/>
                <a:tab pos="4830775" algn="l"/>
                <a:tab pos="5796930" algn="l"/>
                <a:tab pos="6763085" algn="l"/>
                <a:tab pos="7729240" algn="l"/>
                <a:tab pos="8695395" algn="l"/>
                <a:tab pos="9661550" algn="l"/>
                <a:tab pos="10627705" algn="l"/>
              </a:tabLst>
              <a:defRPr sz="1300"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</a:lstStyle>
          <a:p>
            <a:pPr>
              <a:defRPr/>
            </a:pPr>
            <a:fld id="{536B9F21-C11C-4CBE-A630-FC8CFB3EE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65200" algn="l"/>
                <a:tab pos="1931988" algn="l"/>
                <a:tab pos="2897188" algn="l"/>
                <a:tab pos="3863975" algn="l"/>
                <a:tab pos="4830763" algn="l"/>
                <a:tab pos="5795963" algn="l"/>
                <a:tab pos="6762750" algn="l"/>
                <a:tab pos="7727950" algn="l"/>
                <a:tab pos="8694738" algn="l"/>
                <a:tab pos="9661525" algn="l"/>
                <a:tab pos="10626725" algn="l"/>
              </a:tabLst>
            </a:pPr>
            <a:fld id="{9C387B1A-0A1D-4FC9-9EDD-AF02D4E7B57B}" type="slidenum">
              <a:rPr lang="ru-RU" smtClean="0">
                <a:latin typeface="Arial" pitchFamily="34" charset="0"/>
                <a:cs typeface="Arial" pitchFamily="34" charset="0"/>
              </a:rPr>
              <a:pPr>
                <a:tabLst>
                  <a:tab pos="0" algn="l"/>
                  <a:tab pos="965200" algn="l"/>
                  <a:tab pos="1931988" algn="l"/>
                  <a:tab pos="2897188" algn="l"/>
                  <a:tab pos="3863975" algn="l"/>
                  <a:tab pos="4830763" algn="l"/>
                  <a:tab pos="5795963" algn="l"/>
                  <a:tab pos="6762750" algn="l"/>
                  <a:tab pos="7727950" algn="l"/>
                  <a:tab pos="8694738" algn="l"/>
                  <a:tab pos="9661525" algn="l"/>
                  <a:tab pos="10626725" algn="l"/>
                </a:tabLst>
              </a:pPr>
              <a:t>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65200" algn="l"/>
                <a:tab pos="1931988" algn="l"/>
                <a:tab pos="2897188" algn="l"/>
                <a:tab pos="3863975" algn="l"/>
                <a:tab pos="4830763" algn="l"/>
                <a:tab pos="5795963" algn="l"/>
                <a:tab pos="6762750" algn="l"/>
                <a:tab pos="7727950" algn="l"/>
                <a:tab pos="8694738" algn="l"/>
                <a:tab pos="9661525" algn="l"/>
                <a:tab pos="10626725" algn="l"/>
              </a:tabLst>
            </a:pPr>
            <a:fld id="{0FF16C4A-CB07-4521-B879-C95D585B17B6}" type="slidenum">
              <a:rPr lang="ru-RU" smtClean="0">
                <a:latin typeface="Arial" pitchFamily="34" charset="0"/>
                <a:cs typeface="Arial" pitchFamily="34" charset="0"/>
              </a:rPr>
              <a:pPr>
                <a:tabLst>
                  <a:tab pos="0" algn="l"/>
                  <a:tab pos="965200" algn="l"/>
                  <a:tab pos="1931988" algn="l"/>
                  <a:tab pos="2897188" algn="l"/>
                  <a:tab pos="3863975" algn="l"/>
                  <a:tab pos="4830763" algn="l"/>
                  <a:tab pos="5795963" algn="l"/>
                  <a:tab pos="6762750" algn="l"/>
                  <a:tab pos="7727950" algn="l"/>
                  <a:tab pos="8694738" algn="l"/>
                  <a:tab pos="9661525" algn="l"/>
                  <a:tab pos="10626725" algn="l"/>
                </a:tabLst>
              </a:pPr>
              <a:t>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65200" algn="l"/>
                <a:tab pos="1931988" algn="l"/>
                <a:tab pos="2897188" algn="l"/>
                <a:tab pos="3863975" algn="l"/>
                <a:tab pos="4830763" algn="l"/>
                <a:tab pos="5795963" algn="l"/>
                <a:tab pos="6762750" algn="l"/>
                <a:tab pos="7727950" algn="l"/>
                <a:tab pos="8694738" algn="l"/>
                <a:tab pos="9661525" algn="l"/>
                <a:tab pos="10626725" algn="l"/>
              </a:tabLst>
            </a:pPr>
            <a:fld id="{2EC088A0-87A8-4CE4-B703-8DD5A323B5F8}" type="slidenum">
              <a:rPr lang="ru-RU" smtClean="0">
                <a:latin typeface="Arial" pitchFamily="34" charset="0"/>
                <a:cs typeface="Arial" pitchFamily="34" charset="0"/>
              </a:rPr>
              <a:pPr>
                <a:tabLst>
                  <a:tab pos="0" algn="l"/>
                  <a:tab pos="965200" algn="l"/>
                  <a:tab pos="1931988" algn="l"/>
                  <a:tab pos="2897188" algn="l"/>
                  <a:tab pos="3863975" algn="l"/>
                  <a:tab pos="4830763" algn="l"/>
                  <a:tab pos="5795963" algn="l"/>
                  <a:tab pos="6762750" algn="l"/>
                  <a:tab pos="7727950" algn="l"/>
                  <a:tab pos="8694738" algn="l"/>
                  <a:tab pos="9661525" algn="l"/>
                  <a:tab pos="10626725" algn="l"/>
                </a:tabLst>
              </a:pPr>
              <a:t>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65200" algn="l"/>
                <a:tab pos="1931988" algn="l"/>
                <a:tab pos="2897188" algn="l"/>
                <a:tab pos="3863975" algn="l"/>
                <a:tab pos="4830763" algn="l"/>
                <a:tab pos="5795963" algn="l"/>
                <a:tab pos="6762750" algn="l"/>
                <a:tab pos="7727950" algn="l"/>
                <a:tab pos="8694738" algn="l"/>
                <a:tab pos="9661525" algn="l"/>
                <a:tab pos="10626725" algn="l"/>
              </a:tabLst>
            </a:pPr>
            <a:fld id="{EE6AFC66-33FD-4CBF-868A-9D578B7453B0}" type="slidenum">
              <a:rPr lang="ru-RU" smtClean="0">
                <a:latin typeface="Arial" pitchFamily="34" charset="0"/>
                <a:cs typeface="Arial" pitchFamily="34" charset="0"/>
              </a:rPr>
              <a:pPr>
                <a:tabLst>
                  <a:tab pos="0" algn="l"/>
                  <a:tab pos="965200" algn="l"/>
                  <a:tab pos="1931988" algn="l"/>
                  <a:tab pos="2897188" algn="l"/>
                  <a:tab pos="3863975" algn="l"/>
                  <a:tab pos="4830763" algn="l"/>
                  <a:tab pos="5795963" algn="l"/>
                  <a:tab pos="6762750" algn="l"/>
                  <a:tab pos="7727950" algn="l"/>
                  <a:tab pos="8694738" algn="l"/>
                  <a:tab pos="9661525" algn="l"/>
                  <a:tab pos="10626725" algn="l"/>
                </a:tabLst>
              </a:pPr>
              <a:t>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65200" algn="l"/>
                <a:tab pos="1931988" algn="l"/>
                <a:tab pos="2897188" algn="l"/>
                <a:tab pos="3863975" algn="l"/>
                <a:tab pos="4830763" algn="l"/>
                <a:tab pos="5795963" algn="l"/>
                <a:tab pos="6762750" algn="l"/>
                <a:tab pos="7727950" algn="l"/>
                <a:tab pos="8694738" algn="l"/>
                <a:tab pos="9661525" algn="l"/>
                <a:tab pos="10626725" algn="l"/>
              </a:tabLst>
            </a:pPr>
            <a:fld id="{547CED23-3CA3-4842-88B1-41390534E222}" type="slidenum">
              <a:rPr lang="ru-RU" smtClean="0">
                <a:latin typeface="Arial" pitchFamily="34" charset="0"/>
                <a:cs typeface="Arial" pitchFamily="34" charset="0"/>
              </a:rPr>
              <a:pPr>
                <a:tabLst>
                  <a:tab pos="0" algn="l"/>
                  <a:tab pos="965200" algn="l"/>
                  <a:tab pos="1931988" algn="l"/>
                  <a:tab pos="2897188" algn="l"/>
                  <a:tab pos="3863975" algn="l"/>
                  <a:tab pos="4830763" algn="l"/>
                  <a:tab pos="5795963" algn="l"/>
                  <a:tab pos="6762750" algn="l"/>
                  <a:tab pos="7727950" algn="l"/>
                  <a:tab pos="8694738" algn="l"/>
                  <a:tab pos="9661525" algn="l"/>
                  <a:tab pos="10626725" algn="l"/>
                </a:tabLst>
              </a:pPr>
              <a:t>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94" tIns="49449" rIns="95094" bIns="49449" anchor="b"/>
          <a:lstStyle/>
          <a:p>
            <a:pPr algn="r">
              <a:buClrTx/>
              <a:tabLst>
                <a:tab pos="0" algn="l"/>
                <a:tab pos="965200" algn="l"/>
                <a:tab pos="1931988" algn="l"/>
                <a:tab pos="2897188" algn="l"/>
                <a:tab pos="3863975" algn="l"/>
                <a:tab pos="4830763" algn="l"/>
                <a:tab pos="5795963" algn="l"/>
                <a:tab pos="6762750" algn="l"/>
                <a:tab pos="7727950" algn="l"/>
                <a:tab pos="8694738" algn="l"/>
                <a:tab pos="9661525" algn="l"/>
                <a:tab pos="10626725" algn="l"/>
              </a:tabLst>
            </a:pPr>
            <a:fld id="{A7D17582-7F5B-49F0-8678-BD8296E978A8}" type="slidenum">
              <a:rPr lang="ru-RU" sz="13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965200" algn="l"/>
                  <a:tab pos="1931988" algn="l"/>
                  <a:tab pos="2897188" algn="l"/>
                  <a:tab pos="3863975" algn="l"/>
                  <a:tab pos="4830763" algn="l"/>
                  <a:tab pos="5795963" algn="l"/>
                  <a:tab pos="6762750" algn="l"/>
                  <a:tab pos="7727950" algn="l"/>
                  <a:tab pos="8694738" algn="l"/>
                  <a:tab pos="9661525" algn="l"/>
                  <a:tab pos="10626725" algn="l"/>
                </a:tabLst>
              </a:pPr>
              <a:t>6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65200" algn="l"/>
                <a:tab pos="1931988" algn="l"/>
                <a:tab pos="2897188" algn="l"/>
                <a:tab pos="3863975" algn="l"/>
                <a:tab pos="4830763" algn="l"/>
                <a:tab pos="5795963" algn="l"/>
                <a:tab pos="6762750" algn="l"/>
                <a:tab pos="7727950" algn="l"/>
                <a:tab pos="8694738" algn="l"/>
                <a:tab pos="9661525" algn="l"/>
                <a:tab pos="10626725" algn="l"/>
              </a:tabLst>
            </a:pPr>
            <a:fld id="{1762F93F-4F18-4CA9-9866-2D6C37CC5D88}" type="slidenum">
              <a:rPr lang="ru-RU" smtClean="0">
                <a:latin typeface="Arial" pitchFamily="34" charset="0"/>
                <a:cs typeface="Arial" pitchFamily="34" charset="0"/>
              </a:rPr>
              <a:pPr>
                <a:tabLst>
                  <a:tab pos="0" algn="l"/>
                  <a:tab pos="965200" algn="l"/>
                  <a:tab pos="1931988" algn="l"/>
                  <a:tab pos="2897188" algn="l"/>
                  <a:tab pos="3863975" algn="l"/>
                  <a:tab pos="4830763" algn="l"/>
                  <a:tab pos="5795963" algn="l"/>
                  <a:tab pos="6762750" algn="l"/>
                  <a:tab pos="7727950" algn="l"/>
                  <a:tab pos="8694738" algn="l"/>
                  <a:tab pos="9661525" algn="l"/>
                  <a:tab pos="10626725" algn="l"/>
                </a:tabLst>
              </a:pPr>
              <a:t>7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65200" algn="l"/>
                <a:tab pos="1931988" algn="l"/>
                <a:tab pos="2897188" algn="l"/>
                <a:tab pos="3863975" algn="l"/>
                <a:tab pos="4830763" algn="l"/>
                <a:tab pos="5795963" algn="l"/>
                <a:tab pos="6762750" algn="l"/>
                <a:tab pos="7727950" algn="l"/>
                <a:tab pos="8694738" algn="l"/>
                <a:tab pos="9661525" algn="l"/>
                <a:tab pos="10626725" algn="l"/>
              </a:tabLst>
            </a:pPr>
            <a:fld id="{1EEE4A16-A81D-4466-8EFB-0E38B64308D3}" type="slidenum">
              <a:rPr lang="ru-RU" smtClean="0">
                <a:latin typeface="Arial" pitchFamily="34" charset="0"/>
                <a:cs typeface="Arial" pitchFamily="34" charset="0"/>
              </a:rPr>
              <a:pPr>
                <a:tabLst>
                  <a:tab pos="0" algn="l"/>
                  <a:tab pos="965200" algn="l"/>
                  <a:tab pos="1931988" algn="l"/>
                  <a:tab pos="2897188" algn="l"/>
                  <a:tab pos="3863975" algn="l"/>
                  <a:tab pos="4830763" algn="l"/>
                  <a:tab pos="5795963" algn="l"/>
                  <a:tab pos="6762750" algn="l"/>
                  <a:tab pos="7727950" algn="l"/>
                  <a:tab pos="8694738" algn="l"/>
                  <a:tab pos="9661525" algn="l"/>
                  <a:tab pos="10626725" algn="l"/>
                </a:tabLst>
              </a:pPr>
              <a:t>17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65200" algn="l"/>
                <a:tab pos="1931988" algn="l"/>
                <a:tab pos="2897188" algn="l"/>
                <a:tab pos="3863975" algn="l"/>
                <a:tab pos="4830763" algn="l"/>
                <a:tab pos="5795963" algn="l"/>
                <a:tab pos="6762750" algn="l"/>
                <a:tab pos="7727950" algn="l"/>
                <a:tab pos="8694738" algn="l"/>
                <a:tab pos="9661525" algn="l"/>
                <a:tab pos="10626725" algn="l"/>
              </a:tabLst>
            </a:pPr>
            <a:fld id="{28824889-BDE1-426E-9673-4EA33EC09CEB}" type="slidenum">
              <a:rPr lang="ru-RU" smtClean="0">
                <a:latin typeface="Arial" pitchFamily="34" charset="0"/>
                <a:cs typeface="Arial" pitchFamily="34" charset="0"/>
              </a:rPr>
              <a:pPr>
                <a:tabLst>
                  <a:tab pos="0" algn="l"/>
                  <a:tab pos="965200" algn="l"/>
                  <a:tab pos="1931988" algn="l"/>
                  <a:tab pos="2897188" algn="l"/>
                  <a:tab pos="3863975" algn="l"/>
                  <a:tab pos="4830763" algn="l"/>
                  <a:tab pos="5795963" algn="l"/>
                  <a:tab pos="6762750" algn="l"/>
                  <a:tab pos="7727950" algn="l"/>
                  <a:tab pos="8694738" algn="l"/>
                  <a:tab pos="9661525" algn="l"/>
                  <a:tab pos="10626725" algn="l"/>
                </a:tabLst>
              </a:pPr>
              <a:t>24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65200" algn="l"/>
                <a:tab pos="1931988" algn="l"/>
                <a:tab pos="2897188" algn="l"/>
                <a:tab pos="3863975" algn="l"/>
                <a:tab pos="4830763" algn="l"/>
                <a:tab pos="5795963" algn="l"/>
                <a:tab pos="6762750" algn="l"/>
                <a:tab pos="7727950" algn="l"/>
                <a:tab pos="8694738" algn="l"/>
                <a:tab pos="9661525" algn="l"/>
                <a:tab pos="10626725" algn="l"/>
              </a:tabLst>
            </a:pPr>
            <a:fld id="{F7415105-C357-49AD-A1CA-0C2CBADF20EE}" type="slidenum">
              <a:rPr lang="ru-RU" smtClean="0">
                <a:latin typeface="Arial" pitchFamily="34" charset="0"/>
                <a:cs typeface="Arial" pitchFamily="34" charset="0"/>
              </a:rPr>
              <a:pPr>
                <a:tabLst>
                  <a:tab pos="0" algn="l"/>
                  <a:tab pos="965200" algn="l"/>
                  <a:tab pos="1931988" algn="l"/>
                  <a:tab pos="2897188" algn="l"/>
                  <a:tab pos="3863975" algn="l"/>
                  <a:tab pos="4830763" algn="l"/>
                  <a:tab pos="5795963" algn="l"/>
                  <a:tab pos="6762750" algn="l"/>
                  <a:tab pos="7727950" algn="l"/>
                  <a:tab pos="8694738" algn="l"/>
                  <a:tab pos="9661525" algn="l"/>
                  <a:tab pos="10626725" algn="l"/>
                </a:tabLst>
              </a:pPr>
              <a:t>26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48D3E-6240-4267-B30B-F82C353B2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1957-0CBD-4FB1-A0A4-2A40A93AB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83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ED0F-1897-41C3-81EF-57F77220B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5F39-10AD-4EEC-ACB2-D8C26DAB0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CA88-ED25-44F6-92C9-8826C39F7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5C96-07AF-4786-B84B-95F1ADC2F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3BF8A-A1A8-4E66-BAD5-CB054446A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58B4-5E55-430F-9E2D-0BE8AE8C7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78276-9BE2-421A-9957-F5A6A2A3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4FD1A-C302-4D93-B5F6-FA0084774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545B-EEE2-4A91-8C6D-D9EDB5FB6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B3B7CB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5563"/>
            <a:ext cx="19177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379913" y="6405563"/>
            <a:ext cx="2351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5563"/>
            <a:ext cx="3651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</a:lstStyle>
          <a:p>
            <a:pPr>
              <a:defRPr/>
            </a:pPr>
            <a:fld id="{CDBDAD40-0D1E-4DC0-9CBD-2FF0FE340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Documents and Settings\Tat'yana\Рабочий стол\EpzvZSk9x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83581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7030A0"/>
                </a:solidFill>
                <a:latin typeface="Arial" pitchFamily="34" charset="0"/>
              </a:rPr>
              <a:t>«Доброе сердце»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142875"/>
            <a:ext cx="1571625" cy="123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6329363" cy="75406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Arial" pitchFamily="34" charset="0"/>
              </a:rPr>
              <a:t>Вечная слава героям!</a:t>
            </a:r>
          </a:p>
        </p:txBody>
      </p:sp>
      <p:sp>
        <p:nvSpPr>
          <p:cNvPr id="15363" name="Содержимое 4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143500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Arial" pitchFamily="34" charset="0"/>
              </a:rPr>
              <a:t>Мы все должны знать, все помнить</a:t>
            </a:r>
            <a:r>
              <a:rPr lang="ru-RU" b="1" smtClean="0">
                <a:solidFill>
                  <a:srgbClr val="7030A0"/>
                </a:solidFill>
                <a:latin typeface="Arial" pitchFamily="34" charset="0"/>
              </a:rPr>
              <a:t>!</a:t>
            </a:r>
          </a:p>
          <a:p>
            <a:pPr>
              <a:buFont typeface="Times New Roman" pitchFamily="18" charset="0"/>
              <a:buNone/>
            </a:pPr>
            <a:r>
              <a:rPr lang="ru-RU" b="1" smtClean="0">
                <a:solidFill>
                  <a:srgbClr val="FF0000"/>
                </a:solidFill>
                <a:latin typeface="Arial" pitchFamily="34" charset="0"/>
              </a:rPr>
              <a:t>      </a:t>
            </a:r>
          </a:p>
          <a:p>
            <a:pPr algn="ctr">
              <a:buFont typeface="Times New Roman" pitchFamily="18" charset="0"/>
              <a:buNone/>
            </a:pPr>
            <a:r>
              <a:rPr lang="ru-RU" b="1" smtClean="0">
                <a:solidFill>
                  <a:srgbClr val="FF0000"/>
                </a:solidFill>
                <a:latin typeface="Arial" pitchFamily="34" charset="0"/>
              </a:rPr>
              <a:t>9 мая 2014 года             19 ноября 2014 года</a:t>
            </a:r>
          </a:p>
          <a:p>
            <a:pPr algn="ctr">
              <a:buFont typeface="Times New Roman" pitchFamily="18" charset="0"/>
              <a:buNone/>
            </a:pPr>
            <a:endParaRPr lang="ru-RU" b="1" smtClean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buFont typeface="Times New Roman" pitchFamily="18" charset="0"/>
              <a:buNone/>
            </a:pPr>
            <a:endParaRPr lang="ru-RU" b="1" smtClean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buFont typeface="Times New Roman" pitchFamily="18" charset="0"/>
              <a:buNone/>
            </a:pPr>
            <a:endParaRPr lang="ru-RU" b="1" smtClean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0"/>
            <a:ext cx="1500188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5" descr="C:\Documents and Settings\Tat'yana\Рабочий стол\с фото\гвозд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4071937" cy="2928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6" name="Picture 6" descr="C:\Documents and Settings\Tat'yana\Мои документы\Мои рисунки\DSCN0778.jpg"/>
          <p:cNvPicPr>
            <a:picLocks noChangeAspect="1" noChangeArrowheads="1"/>
          </p:cNvPicPr>
          <p:nvPr/>
        </p:nvPicPr>
        <p:blipFill>
          <a:blip r:embed="rId4"/>
          <a:srcRect b="10001"/>
          <a:stretch>
            <a:fillRect/>
          </a:stretch>
        </p:blipFill>
        <p:spPr bwMode="auto">
          <a:xfrm>
            <a:off x="4572000" y="2928938"/>
            <a:ext cx="4286250" cy="3500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8013" cy="1039813"/>
          </a:xfrm>
        </p:spPr>
        <p:txBody>
          <a:bodyPr/>
          <a:lstStyle/>
          <a:p>
            <a:r>
              <a:rPr lang="ru-RU" sz="4000" smtClean="0">
                <a:solidFill>
                  <a:srgbClr val="7030A0"/>
                </a:solidFill>
                <a:latin typeface="Arial" pitchFamily="34" charset="0"/>
              </a:rPr>
              <a:t>Реализация проекта.</a:t>
            </a:r>
            <a:r>
              <a:rPr lang="ru-RU" smtClean="0">
                <a:latin typeface="Arial" pitchFamily="34" charset="0"/>
              </a:rPr>
              <a:t/>
            </a:r>
            <a:br>
              <a:rPr lang="ru-RU" smtClean="0">
                <a:latin typeface="Arial" pitchFamily="34" charset="0"/>
              </a:rPr>
            </a:br>
            <a:r>
              <a:rPr lang="ru-RU" sz="3600" smtClean="0">
                <a:solidFill>
                  <a:srgbClr val="FF0000"/>
                </a:solidFill>
                <a:latin typeface="Arial" pitchFamily="34" charset="0"/>
              </a:rPr>
              <a:t>«Подарок маленькому другу»</a:t>
            </a:r>
          </a:p>
        </p:txBody>
      </p:sp>
      <p:sp>
        <p:nvSpPr>
          <p:cNvPr id="1843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228013" cy="5214937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ru-RU" sz="3200" b="1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Times New Roman" pitchFamily="18" charset="0"/>
              <a:buNone/>
            </a:pPr>
            <a:r>
              <a:rPr lang="ru-RU" sz="3200" b="1" smtClean="0">
                <a:solidFill>
                  <a:srgbClr val="C00000"/>
                </a:solidFill>
                <a:latin typeface="Arial" pitchFamily="34" charset="0"/>
              </a:rPr>
              <a:t>Мероприятия:</a:t>
            </a:r>
          </a:p>
          <a:p>
            <a:r>
              <a:rPr lang="ru-RU" sz="2800" b="1" smtClean="0">
                <a:solidFill>
                  <a:srgbClr val="C00000"/>
                </a:solidFill>
                <a:latin typeface="Arial" pitchFamily="34" charset="0"/>
              </a:rPr>
              <a:t>Посещение детского садика «Сказка»: </a:t>
            </a:r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проведение игр, конкурсов, разучивание танцев, песен.</a:t>
            </a:r>
          </a:p>
          <a:p>
            <a:r>
              <a:rPr lang="ru-RU" sz="2800" b="1" smtClean="0">
                <a:solidFill>
                  <a:srgbClr val="C00000"/>
                </a:solidFill>
                <a:latin typeface="Arial" pitchFamily="34" charset="0"/>
              </a:rPr>
              <a:t>Подарки маленьким друзьям: </a:t>
            </a:r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игрушки, игры, альбомы, карандаши, фламастеры.</a:t>
            </a:r>
          </a:p>
          <a:p>
            <a:r>
              <a:rPr lang="ru-RU" sz="2800" b="1" smtClean="0">
                <a:solidFill>
                  <a:srgbClr val="C00000"/>
                </a:solidFill>
                <a:latin typeface="Arial" pitchFamily="34" charset="0"/>
              </a:rPr>
              <a:t>Проведение праздника </a:t>
            </a:r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«Мы вместе».</a:t>
            </a:r>
          </a:p>
          <a:p>
            <a:endParaRPr lang="ru-RU" sz="2800" b="1" smtClean="0">
              <a:solidFill>
                <a:srgbClr val="7030A0"/>
              </a:solidFill>
              <a:latin typeface="Arial" pitchFamily="34" charset="0"/>
            </a:endParaRPr>
          </a:p>
          <a:p>
            <a:pPr algn="r">
              <a:buFont typeface="Times New Roman" pitchFamily="18" charset="0"/>
              <a:buNone/>
            </a:pPr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Адресная помощь: </a:t>
            </a:r>
            <a:r>
              <a:rPr lang="ru-RU" sz="2800" b="1" smtClean="0">
                <a:solidFill>
                  <a:srgbClr val="002060"/>
                </a:solidFill>
                <a:latin typeface="Arial" pitchFamily="34" charset="0"/>
              </a:rPr>
              <a:t>детский садик «Сказка» х. Евстратовский Клетского района</a:t>
            </a: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42875"/>
            <a:ext cx="1285875" cy="123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0" y="174625"/>
            <a:ext cx="7786688" cy="754063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C00000"/>
                </a:solidFill>
                <a:latin typeface="Arial" pitchFamily="34" charset="0"/>
              </a:rPr>
              <a:t>«Подарок маленькому другу»</a:t>
            </a:r>
          </a:p>
        </p:txBody>
      </p:sp>
      <p:sp>
        <p:nvSpPr>
          <p:cNvPr id="20483" name="Содержимое 10"/>
          <p:cNvSpPr>
            <a:spLocks noGrp="1"/>
          </p:cNvSpPr>
          <p:nvPr>
            <p:ph sz="half" idx="2"/>
          </p:nvPr>
        </p:nvSpPr>
        <p:spPr>
          <a:xfrm>
            <a:off x="4646613" y="1071563"/>
            <a:ext cx="4211637" cy="5500687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b="1" smtClean="0">
                <a:solidFill>
                  <a:srgbClr val="7030A0"/>
                </a:solidFill>
                <a:latin typeface="Arial" pitchFamily="34" charset="0"/>
              </a:rPr>
              <a:t>   </a:t>
            </a:r>
            <a:r>
              <a:rPr lang="ru-RU" sz="2400" b="1" smtClean="0">
                <a:solidFill>
                  <a:srgbClr val="7030A0"/>
                </a:solidFill>
                <a:latin typeface="Arial" pitchFamily="34" charset="0"/>
              </a:rPr>
              <a:t>Много подарков получили маленькие воспитанники детского садика.</a:t>
            </a:r>
          </a:p>
          <a:p>
            <a:pPr algn="ctr">
              <a:buFont typeface="Times New Roman" pitchFamily="18" charset="0"/>
              <a:buNone/>
            </a:pPr>
            <a:r>
              <a:rPr lang="ru-RU" b="1" smtClean="0">
                <a:solidFill>
                  <a:srgbClr val="FF0000"/>
                </a:solidFill>
                <a:latin typeface="Arial" pitchFamily="34" charset="0"/>
              </a:rPr>
              <a:t>У всех было тепло и радостно на душе!</a:t>
            </a:r>
          </a:p>
          <a:p>
            <a:pPr algn="ctr">
              <a:buFont typeface="Times New Roman" pitchFamily="18" charset="0"/>
              <a:buNone/>
            </a:pPr>
            <a:endParaRPr lang="ru-RU" sz="2400" b="1" smtClean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buFont typeface="Times New Roman" pitchFamily="18" charset="0"/>
              <a:buNone/>
            </a:pPr>
            <a:endParaRPr lang="ru-RU" sz="2400" b="1" smtClean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buFont typeface="Times New Roman" pitchFamily="18" charset="0"/>
              <a:buNone/>
            </a:pPr>
            <a:endParaRPr lang="ru-RU" sz="2400" b="1" smtClean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buFont typeface="Times New Roman" pitchFamily="18" charset="0"/>
              <a:buNone/>
            </a:pPr>
            <a:endParaRPr lang="ru-RU" sz="2400" b="1" smtClean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buFont typeface="Times New Roman" pitchFamily="18" charset="0"/>
              <a:buNone/>
            </a:pPr>
            <a:endParaRPr lang="ru-RU" sz="2400" b="1" smtClean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buFont typeface="Times New Roman" pitchFamily="18" charset="0"/>
              <a:buNone/>
            </a:pPr>
            <a:endParaRPr lang="ru-RU" sz="2400" b="1" smtClean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20484" name="Picture 6" descr="F:\IMG_0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786188"/>
            <a:ext cx="4286250" cy="2500312"/>
          </a:xfrm>
          <a:noFill/>
          <a:ln>
            <a:solidFill>
              <a:srgbClr val="9999FF"/>
            </a:solidFill>
            <a:miter lim="800000"/>
          </a:ln>
        </p:spPr>
      </p:pic>
      <p:pic>
        <p:nvPicPr>
          <p:cNvPr id="20485" name="Picture 8" descr="F:\IMG_0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4286250" cy="2286000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  <p:pic>
        <p:nvPicPr>
          <p:cNvPr id="20486" name="Picture 4" descr="F:\IMG_02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786188"/>
            <a:ext cx="3929062" cy="2786062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  <p:pic>
        <p:nvPicPr>
          <p:cNvPr id="2048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38" y="0"/>
            <a:ext cx="142875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6757988" cy="896938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Arial" pitchFamily="34" charset="0"/>
              </a:rPr>
              <a:t>Праздник доброты.</a:t>
            </a:r>
          </a:p>
        </p:txBody>
      </p:sp>
      <p:sp>
        <p:nvSpPr>
          <p:cNvPr id="22531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228013" cy="5286375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b="1" smtClean="0">
                <a:solidFill>
                  <a:srgbClr val="7030A0"/>
                </a:solidFill>
                <a:latin typeface="Arial" pitchFamily="34" charset="0"/>
              </a:rPr>
              <a:t>Для малышей детского садика провели праздник </a:t>
            </a:r>
            <a:r>
              <a:rPr lang="ru-RU" b="1" smtClean="0">
                <a:solidFill>
                  <a:srgbClr val="FF0000"/>
                </a:solidFill>
                <a:latin typeface="Arial" pitchFamily="34" charset="0"/>
              </a:rPr>
              <a:t>«Мы вместе!».</a:t>
            </a:r>
          </a:p>
        </p:txBody>
      </p:sp>
      <p:pic>
        <p:nvPicPr>
          <p:cNvPr id="22532" name="Picture 2" descr="C:\Documents and Settings\Tat'yana\Мои документы\Мои рисунки\DSCN0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28875"/>
            <a:ext cx="4357688" cy="4143375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  <p:pic>
        <p:nvPicPr>
          <p:cNvPr id="22533" name="Picture 3" descr="C:\Documents and Settings\Tat'yana\Мои документы\Мои рисунки\DSCN0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428875"/>
            <a:ext cx="3929063" cy="3429000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  <p:pic>
        <p:nvPicPr>
          <p:cNvPr id="2253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214313"/>
            <a:ext cx="1643062" cy="107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5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r>
              <a:rPr lang="ru-RU" sz="4400" smtClean="0">
                <a:solidFill>
                  <a:srgbClr val="7030A0"/>
                </a:solidFill>
                <a:latin typeface="Arial" pitchFamily="34" charset="0"/>
                <a:ea typeface="Adobe Fan Heiti Std B" pitchFamily="34" charset="-128"/>
              </a:rPr>
              <a:t>Реализация проекта.</a:t>
            </a:r>
          </a:p>
        </p:txBody>
      </p:sp>
      <p:sp>
        <p:nvSpPr>
          <p:cNvPr id="2765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88" y="1214438"/>
            <a:ext cx="8429625" cy="5214937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Arial" pitchFamily="34" charset="0"/>
              </a:rPr>
              <a:t>«За чистоту родного края»</a:t>
            </a:r>
          </a:p>
          <a:p>
            <a:pPr algn="l"/>
            <a:r>
              <a:rPr lang="ru-RU" sz="3600" b="1" smtClean="0">
                <a:solidFill>
                  <a:srgbClr val="C00000"/>
                </a:solidFill>
                <a:latin typeface="Arial" pitchFamily="34" charset="0"/>
              </a:rPr>
              <a:t>Мероприятия:</a:t>
            </a:r>
          </a:p>
          <a:p>
            <a:pPr algn="l"/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«Детская площадка»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«Чистый берег».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Акции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За чистоту родного края»</a:t>
            </a:r>
          </a:p>
          <a:p>
            <a:pPr algn="l"/>
            <a:endParaRPr lang="ru-RU" sz="32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Адресная помощь: </a:t>
            </a:r>
          </a:p>
          <a:p>
            <a:pPr algn="r"/>
            <a:r>
              <a:rPr lang="ru-RU" sz="2800" b="1" smtClean="0">
                <a:solidFill>
                  <a:srgbClr val="002060"/>
                </a:solidFill>
                <a:latin typeface="Arial" pitchFamily="34" charset="0"/>
              </a:rPr>
              <a:t>х.Захаров, берег реки Куртлак.</a:t>
            </a:r>
          </a:p>
          <a:p>
            <a:pPr algn="l">
              <a:buFont typeface="Arial" pitchFamily="34" charset="0"/>
              <a:buChar char="•"/>
            </a:pPr>
            <a:endParaRPr lang="ru-RU" sz="3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3200" b="1" smtClean="0">
              <a:solidFill>
                <a:srgbClr val="C00000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214313"/>
            <a:ext cx="1500188" cy="116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174625"/>
            <a:ext cx="8542338" cy="1039813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Arial" pitchFamily="34" charset="0"/>
              </a:rPr>
              <a:t>«За чистоту родного края»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8013" cy="4719638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Arial" pitchFamily="34" charset="0"/>
              </a:rPr>
              <a:t>Мы очень хотим жить </a:t>
            </a:r>
          </a:p>
          <a:p>
            <a:pPr algn="ctr">
              <a:buFont typeface="Times New Roman" pitchFamily="18" charset="0"/>
              <a:buNone/>
            </a:pPr>
            <a:r>
              <a:rPr lang="ru-RU" sz="3600" b="1" smtClean="0">
                <a:solidFill>
                  <a:srgbClr val="FF0000"/>
                </a:solidFill>
                <a:latin typeface="Arial" pitchFamily="34" charset="0"/>
              </a:rPr>
              <a:t>в уютных и красивых хуторах!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214313"/>
            <a:ext cx="1500188" cy="116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7" descr="C:\Documents and Settings\Tat'yana\Мои документы\Мои рисунки\DSCN0406.jpg"/>
          <p:cNvPicPr>
            <a:picLocks noChangeAspect="1" noChangeArrowheads="1"/>
          </p:cNvPicPr>
          <p:nvPr/>
        </p:nvPicPr>
        <p:blipFill>
          <a:blip r:embed="rId3"/>
          <a:srcRect l="11218" t="9650" r="14836" b="24606"/>
          <a:stretch>
            <a:fillRect/>
          </a:stretch>
        </p:blipFill>
        <p:spPr bwMode="auto">
          <a:xfrm>
            <a:off x="214313" y="2857500"/>
            <a:ext cx="4214812" cy="32146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8678" name="Picture 8" descr="C:\Documents and Settings\Tat'yana\Мои документы\Мои рисунки\DSCN0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857500"/>
            <a:ext cx="4143375" cy="37861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6972300" cy="75406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Arial" pitchFamily="34" charset="0"/>
              </a:rPr>
              <a:t>«Детская площадка».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286375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Подарок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самым маленьким жителям </a:t>
            </a:r>
          </a:p>
          <a:p>
            <a:pPr algn="ctr">
              <a:buFont typeface="Times New Roman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нашего хутора.</a:t>
            </a:r>
          </a:p>
          <a:p>
            <a:pPr algn="ctr">
              <a:buFont typeface="Times New Roman" pitchFamily="18" charset="0"/>
              <a:buNone/>
            </a:pP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3" descr="G:\ДЕНЬ ПОЖИЛОГО ЧЕЛОВЕКА\SAM_5575.JPG"/>
          <p:cNvPicPr>
            <a:picLocks noChangeAspect="1" noChangeArrowheads="1"/>
          </p:cNvPicPr>
          <p:nvPr/>
        </p:nvPicPr>
        <p:blipFill>
          <a:blip r:embed="rId2"/>
          <a:srcRect b="17940"/>
          <a:stretch>
            <a:fillRect/>
          </a:stretch>
        </p:blipFill>
        <p:spPr bwMode="auto">
          <a:xfrm>
            <a:off x="285750" y="2357438"/>
            <a:ext cx="4143375" cy="328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9701" name="Picture 6" descr="C:\Documents and Settings\Tat'yana\Мои документы\Мои рисунки\DSCN0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8"/>
            <a:ext cx="4214812" cy="4214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142875"/>
            <a:ext cx="150018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28625" y="1143000"/>
            <a:ext cx="8501063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65125" indent="-254000">
              <a:spcBef>
                <a:spcPts val="400"/>
              </a:spcBef>
              <a:buClrTx/>
              <a:buSzPct val="68000"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                   </a:t>
            </a:r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«Птичье кафе»</a:t>
            </a:r>
            <a:endParaRPr lang="ru-RU" sz="2800" b="1">
              <a:solidFill>
                <a:srgbClr val="FF0000"/>
              </a:solidFill>
              <a:latin typeface="Georgia" pitchFamily="18" charset="0"/>
            </a:endParaRPr>
          </a:p>
          <a:p>
            <a:pPr marL="365125" indent="-254000">
              <a:spcBef>
                <a:spcPts val="400"/>
              </a:spcBef>
              <a:buClrTx/>
              <a:buSzPct val="68000"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3600" b="1">
                <a:solidFill>
                  <a:srgbClr val="C00000"/>
                </a:solidFill>
                <a:latin typeface="Georgia" pitchFamily="18" charset="0"/>
              </a:rPr>
              <a:t>Мероприятия:</a:t>
            </a:r>
          </a:p>
          <a:p>
            <a:pPr marL="365125" indent="-254000">
              <a:buClr>
                <a:srgbClr val="002060"/>
              </a:buClr>
              <a:buFont typeface="Arial" pitchFamily="34" charset="0"/>
              <a:buChar char="•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marL="365125" indent="-254000">
              <a:buClr>
                <a:srgbClr val="002060"/>
              </a:buClr>
              <a:buFont typeface="Arial" pitchFamily="34" charset="0"/>
              <a:buChar char="•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2800" b="1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200" b="1">
                <a:solidFill>
                  <a:srgbClr val="7030A0"/>
                </a:solidFill>
                <a:latin typeface="Georgia" pitchFamily="18" charset="0"/>
              </a:rPr>
              <a:t>Изготовление птичьих </a:t>
            </a:r>
          </a:p>
          <a:p>
            <a:pPr marL="365125" indent="-254000">
              <a:buClr>
                <a:srgbClr val="002060"/>
              </a:buClr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3200" b="1">
                <a:solidFill>
                  <a:srgbClr val="7030A0"/>
                </a:solidFill>
                <a:latin typeface="Georgia" pitchFamily="18" charset="0"/>
              </a:rPr>
              <a:t>    кормушек и домиков.</a:t>
            </a:r>
          </a:p>
          <a:p>
            <a:pPr marL="365125" indent="-254000">
              <a:buClr>
                <a:srgbClr val="002060"/>
              </a:buClr>
              <a:buFont typeface="Arial" pitchFamily="34" charset="0"/>
              <a:buChar char="•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3200" b="1">
                <a:solidFill>
                  <a:srgbClr val="7030A0"/>
                </a:solidFill>
                <a:latin typeface="Georgia" pitchFamily="18" charset="0"/>
              </a:rPr>
              <a:t>Совместная деятельность по </a:t>
            </a:r>
          </a:p>
          <a:p>
            <a:pPr marL="365125" indent="-254000">
              <a:buClr>
                <a:srgbClr val="002060"/>
              </a:buClr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3200" b="1">
                <a:solidFill>
                  <a:srgbClr val="7030A0"/>
                </a:solidFill>
                <a:latin typeface="Georgia" pitchFamily="18" charset="0"/>
              </a:rPr>
              <a:t>   оказанию посильной помощи птицам, сбор корма для птиц.</a:t>
            </a:r>
          </a:p>
          <a:p>
            <a:pPr marL="365125" indent="-254000">
              <a:buClrTx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ru-RU" sz="800" b="1">
              <a:solidFill>
                <a:srgbClr val="002060"/>
              </a:solidFill>
              <a:latin typeface="Georgia" pitchFamily="18" charset="0"/>
            </a:endParaRPr>
          </a:p>
          <a:p>
            <a:pPr marL="365125" indent="-254000">
              <a:buClrTx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ru-RU" sz="2800" b="1">
              <a:solidFill>
                <a:srgbClr val="0070C0"/>
              </a:solidFill>
              <a:latin typeface="Georgia" pitchFamily="18" charset="0"/>
            </a:endParaRPr>
          </a:p>
          <a:p>
            <a:pPr marL="365125" indent="-254000" algn="r">
              <a:buClrTx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2800" b="1">
                <a:solidFill>
                  <a:srgbClr val="0070C0"/>
                </a:solidFill>
                <a:latin typeface="Georgia" pitchFamily="18" charset="0"/>
              </a:rPr>
              <a:t>Адресная помощь:  </a:t>
            </a:r>
            <a:r>
              <a:rPr lang="ru-RU" sz="2800" b="1">
                <a:solidFill>
                  <a:srgbClr val="002060"/>
                </a:solidFill>
              </a:rPr>
              <a:t>х.Захаров, территория школьного двора</a:t>
            </a:r>
            <a:r>
              <a:rPr lang="ru-RU" sz="2800" b="1">
                <a:solidFill>
                  <a:schemeClr val="tx1"/>
                </a:solidFill>
              </a:rPr>
              <a:t>.</a:t>
            </a:r>
            <a:endParaRPr lang="ru-RU" sz="2800" b="1">
              <a:solidFill>
                <a:srgbClr val="7030A0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285750"/>
            <a:ext cx="1285875" cy="109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214313"/>
            <a:ext cx="1285875" cy="1093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9" name="Picture 7" descr="C:\Documents and Settings\Tat'yana\Рабочий стол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571625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9688" y="2071688"/>
            <a:ext cx="7078662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214313"/>
            <a:ext cx="1285875" cy="1093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2" name="Заголовок 8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8013" cy="968375"/>
          </a:xfrm>
        </p:spPr>
        <p:txBody>
          <a:bodyPr/>
          <a:lstStyle/>
          <a:p>
            <a:r>
              <a:rPr lang="ru-RU" sz="4400" smtClean="0">
                <a:solidFill>
                  <a:srgbClr val="0070C0"/>
                </a:solidFill>
                <a:latin typeface="Arial" pitchFamily="34" charset="0"/>
              </a:rPr>
              <a:t>Реализация проекта.</a:t>
            </a:r>
          </a:p>
        </p:txBody>
      </p:sp>
      <p:sp>
        <p:nvSpPr>
          <p:cNvPr id="31753" name="Содержимое 9"/>
          <p:cNvSpPr>
            <a:spLocks noGrp="1"/>
          </p:cNvSpPr>
          <p:nvPr>
            <p:ph idx="1"/>
          </p:nvPr>
        </p:nvSpPr>
        <p:spPr>
          <a:xfrm>
            <a:off x="457200" y="1285875"/>
            <a:ext cx="8329613" cy="521493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174625"/>
            <a:ext cx="6786563" cy="1039813"/>
          </a:xfrm>
        </p:spPr>
        <p:txBody>
          <a:bodyPr/>
          <a:lstStyle/>
          <a:p>
            <a:pPr algn="ctr"/>
            <a:r>
              <a:rPr lang="ru-RU" sz="4800" smtClean="0">
                <a:solidFill>
                  <a:srgbClr val="C00000"/>
                </a:solidFill>
                <a:latin typeface="Arial" pitchFamily="34" charset="0"/>
              </a:rPr>
              <a:t>«Птичий город»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429625" cy="5286375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Мы сделали своими руками много новых домиков пернатым друзьям,</a:t>
            </a:r>
          </a:p>
          <a:p>
            <a:pPr algn="ctr">
              <a:buFont typeface="Times New Roman" pitchFamily="18" charset="0"/>
              <a:buNone/>
            </a:pPr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ru-RU" sz="3200" b="1" smtClean="0">
                <a:solidFill>
                  <a:srgbClr val="FF0000"/>
                </a:solidFill>
                <a:latin typeface="Arial" pitchFamily="34" charset="0"/>
              </a:rPr>
              <a:t>построили целый птичий город.</a:t>
            </a:r>
            <a:endParaRPr lang="ru-RU" sz="2800" b="1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32772" name="Picture 6" descr="C:\Documents and Settings\Tat'yana\Мои документы\Мои рисунки\DSCN0966.jpg"/>
          <p:cNvPicPr>
            <a:picLocks noChangeAspect="1" noChangeArrowheads="1"/>
          </p:cNvPicPr>
          <p:nvPr/>
        </p:nvPicPr>
        <p:blipFill>
          <a:blip r:embed="rId2"/>
          <a:srcRect l="-25888" t="3418"/>
          <a:stretch>
            <a:fillRect/>
          </a:stretch>
        </p:blipFill>
        <p:spPr bwMode="auto">
          <a:xfrm>
            <a:off x="-857250" y="2714625"/>
            <a:ext cx="5214938" cy="3713163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  <p:pic>
        <p:nvPicPr>
          <p:cNvPr id="32773" name="Picture 7" descr="C:\Documents and Settings\Tat'yana\Мои документы\Мои рисунки\DSCN0990.jpg"/>
          <p:cNvPicPr>
            <a:picLocks noChangeAspect="1" noChangeArrowheads="1"/>
          </p:cNvPicPr>
          <p:nvPr/>
        </p:nvPicPr>
        <p:blipFill>
          <a:blip r:embed="rId3"/>
          <a:srcRect l="-37422" r="17941"/>
          <a:stretch>
            <a:fillRect/>
          </a:stretch>
        </p:blipFill>
        <p:spPr bwMode="auto">
          <a:xfrm>
            <a:off x="2571750" y="2714625"/>
            <a:ext cx="6357938" cy="37861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214313"/>
            <a:ext cx="1643062" cy="1093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14313" y="174625"/>
            <a:ext cx="8470900" cy="1968500"/>
          </a:xfrm>
        </p:spPr>
        <p:txBody>
          <a:bodyPr/>
          <a:lstStyle/>
          <a:p>
            <a:r>
              <a:rPr lang="ru-RU" sz="4000" smtClean="0">
                <a:solidFill>
                  <a:srgbClr val="7030A0"/>
                </a:solidFill>
                <a:latin typeface="Arial" pitchFamily="34" charset="0"/>
              </a:rPr>
              <a:t>Реализация проекта</a:t>
            </a:r>
            <a:br>
              <a:rPr lang="ru-RU" sz="4000" smtClean="0">
                <a:solidFill>
                  <a:srgbClr val="7030A0"/>
                </a:solidFill>
                <a:latin typeface="Arial" pitchFamily="34" charset="0"/>
              </a:rPr>
            </a:br>
            <a:r>
              <a:rPr lang="ru-RU" sz="4000" smtClean="0">
                <a:solidFill>
                  <a:srgbClr val="FF0000"/>
                </a:solidFill>
                <a:latin typeface="Arial" pitchFamily="34" charset="0"/>
              </a:rPr>
              <a:t>            </a:t>
            </a:r>
            <a:r>
              <a:rPr lang="ru-RU" sz="4400" smtClean="0">
                <a:solidFill>
                  <a:srgbClr val="FF0000"/>
                </a:solidFill>
                <a:latin typeface="Arial" pitchFamily="34" charset="0"/>
              </a:rPr>
              <a:t>«</a:t>
            </a:r>
            <a:r>
              <a:rPr lang="ru-RU" sz="4000" smtClean="0">
                <a:solidFill>
                  <a:srgbClr val="FF0000"/>
                </a:solidFill>
                <a:latin typeface="Arial" pitchFamily="34" charset="0"/>
              </a:rPr>
              <a:t>Убеленные сединой»</a:t>
            </a:r>
            <a:br>
              <a:rPr lang="ru-RU" sz="400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400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8429625" cy="5572125"/>
          </a:xfrm>
        </p:spPr>
        <p:txBody>
          <a:bodyPr/>
          <a:lstStyle/>
          <a:p>
            <a:pPr marL="514350" indent="-514350">
              <a:buFont typeface="Times New Roman" pitchFamily="18" charset="0"/>
              <a:buNone/>
            </a:pPr>
            <a:endParaRPr lang="ru-RU" sz="3200" b="1" smtClean="0">
              <a:solidFill>
                <a:srgbClr val="FF0000"/>
              </a:solidFill>
              <a:latin typeface="Arial" pitchFamily="34" charset="0"/>
            </a:endParaRPr>
          </a:p>
          <a:p>
            <a:pPr marL="514350" indent="-514350">
              <a:buFont typeface="Times New Roman" pitchFamily="18" charset="0"/>
              <a:buNone/>
            </a:pPr>
            <a:r>
              <a:rPr lang="ru-RU" sz="3600" b="1" smtClean="0">
                <a:solidFill>
                  <a:srgbClr val="C00000"/>
                </a:solidFill>
                <a:latin typeface="Arial" pitchFamily="34" charset="0"/>
              </a:rPr>
              <a:t>Мероприятия:</a:t>
            </a:r>
          </a:p>
          <a:p>
            <a:pPr marL="514350" indent="-514350"/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Активное участие в празднике </a:t>
            </a:r>
            <a:r>
              <a:rPr lang="ru-RU" sz="2800" b="1" smtClean="0">
                <a:solidFill>
                  <a:srgbClr val="FF0000"/>
                </a:solidFill>
                <a:latin typeface="Arial" pitchFamily="34" charset="0"/>
              </a:rPr>
              <a:t>«Мои года –мое  богатство» </a:t>
            </a:r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для</a:t>
            </a:r>
            <a:r>
              <a:rPr lang="ru-RU" sz="2800" b="1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пожилых жителей родных хуторов.</a:t>
            </a:r>
          </a:p>
          <a:p>
            <a:pPr marL="514350" indent="-514350"/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Организация встречи </a:t>
            </a:r>
            <a:r>
              <a:rPr lang="ru-RU" sz="2800" b="1" smtClean="0">
                <a:solidFill>
                  <a:srgbClr val="FF0000"/>
                </a:solidFill>
                <a:latin typeface="Arial" pitchFamily="34" charset="0"/>
              </a:rPr>
              <a:t>« Заслуженные люди родной земли».</a:t>
            </a:r>
          </a:p>
          <a:p>
            <a:pPr marL="514350" indent="-514350"/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Уборка территории подворья ветерана труда Сердюковой А.В.</a:t>
            </a:r>
          </a:p>
          <a:p>
            <a:pPr marL="514350" indent="-514350"/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Акция </a:t>
            </a:r>
            <a:r>
              <a:rPr lang="ru-RU" sz="2800" b="1" smtClean="0">
                <a:solidFill>
                  <a:srgbClr val="FF0000"/>
                </a:solidFill>
                <a:latin typeface="Arial" pitchFamily="34" charset="0"/>
              </a:rPr>
              <a:t>«Не будь равнодушным».</a:t>
            </a:r>
          </a:p>
          <a:p>
            <a:pPr marL="514350" indent="-514350"/>
            <a:endParaRPr lang="ru-RU" sz="2800" b="1" smtClean="0">
              <a:solidFill>
                <a:srgbClr val="7030A0"/>
              </a:solidFill>
              <a:latin typeface="Arial" pitchFamily="34" charset="0"/>
            </a:endParaRPr>
          </a:p>
          <a:p>
            <a:pPr marL="514350" indent="-514350">
              <a:buFont typeface="Times New Roman" pitchFamily="18" charset="0"/>
              <a:buNone/>
            </a:pPr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                            </a:t>
            </a:r>
            <a:r>
              <a:rPr lang="ru-RU" sz="2800" b="1" smtClean="0">
                <a:solidFill>
                  <a:srgbClr val="0070C0"/>
                </a:solidFill>
                <a:latin typeface="Arial" pitchFamily="34" charset="0"/>
              </a:rPr>
              <a:t>Адресная  помощь:  </a:t>
            </a:r>
            <a:r>
              <a:rPr lang="ru-RU" sz="2800" b="1" smtClean="0">
                <a:solidFill>
                  <a:srgbClr val="002060"/>
                </a:solidFill>
                <a:latin typeface="Arial" pitchFamily="34" charset="0"/>
              </a:rPr>
              <a:t>х.Захаров</a:t>
            </a:r>
            <a:endParaRPr lang="ru-RU" sz="2400" b="1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0"/>
            <a:ext cx="1714500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5750" y="174625"/>
            <a:ext cx="6715125" cy="825500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  <a:latin typeface="Arial" pitchFamily="34" charset="0"/>
              </a:rPr>
              <a:t>МКОУ «Захаровская СОШ» Клетского района Волгоградской области</a:t>
            </a:r>
          </a:p>
        </p:txBody>
      </p:sp>
      <p:sp>
        <p:nvSpPr>
          <p:cNvPr id="4099" name="Содержимое 10"/>
          <p:cNvSpPr>
            <a:spLocks noGrp="1"/>
          </p:cNvSpPr>
          <p:nvPr>
            <p:ph idx="1"/>
          </p:nvPr>
        </p:nvSpPr>
        <p:spPr>
          <a:xfrm>
            <a:off x="142875" y="4643438"/>
            <a:ext cx="8715375" cy="2214562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sz="2400" smtClean="0">
                <a:solidFill>
                  <a:srgbClr val="0070C0"/>
                </a:solidFill>
                <a:latin typeface="Arial" pitchFamily="34" charset="0"/>
              </a:rPr>
              <a:t>    </a:t>
            </a:r>
          </a:p>
          <a:p>
            <a:pPr algn="ctr">
              <a:buFont typeface="Times New Roman" pitchFamily="18" charset="0"/>
              <a:buNone/>
            </a:pPr>
            <a:endParaRPr lang="ru-RU" sz="2000" b="1" smtClean="0">
              <a:solidFill>
                <a:srgbClr val="C00000"/>
              </a:solidFill>
              <a:latin typeface="Arial" pitchFamily="34" charset="0"/>
            </a:endParaRPr>
          </a:p>
          <a:p>
            <a:pPr algn="ctr">
              <a:buFont typeface="Times New Roman" pitchFamily="18" charset="0"/>
              <a:buNone/>
            </a:pPr>
            <a:r>
              <a:rPr lang="ru-RU" sz="2000" b="1" smtClean="0">
                <a:solidFill>
                  <a:srgbClr val="C00000"/>
                </a:solidFill>
                <a:latin typeface="Arial" pitchFamily="34" charset="0"/>
              </a:rPr>
              <a:t>Авторы:        </a:t>
            </a:r>
            <a:r>
              <a:rPr lang="ru-RU" sz="1800" smtClean="0">
                <a:latin typeface="Arial" pitchFamily="34" charset="0"/>
              </a:rPr>
              <a:t> </a:t>
            </a:r>
            <a:r>
              <a:rPr lang="ru-RU" sz="2000" b="1" smtClean="0">
                <a:solidFill>
                  <a:srgbClr val="7030A0"/>
                </a:solidFill>
                <a:latin typeface="Arial" pitchFamily="34" charset="0"/>
              </a:rPr>
              <a:t>ученики 8 и 10 классов </a:t>
            </a:r>
          </a:p>
          <a:p>
            <a:pPr algn="ctr">
              <a:buFont typeface="Times New Roman" pitchFamily="18" charset="0"/>
              <a:buNone/>
            </a:pPr>
            <a:r>
              <a:rPr lang="ru-RU" sz="2000" b="1" smtClean="0">
                <a:solidFill>
                  <a:srgbClr val="C00000"/>
                </a:solidFill>
                <a:latin typeface="Arial" pitchFamily="34" charset="0"/>
              </a:rPr>
              <a:t>Руководители:</a:t>
            </a:r>
            <a:r>
              <a:rPr lang="ru-RU" sz="2400" smtClean="0">
                <a:solidFill>
                  <a:srgbClr val="C00000"/>
                </a:solidFill>
                <a:latin typeface="Arial" pitchFamily="34" charset="0"/>
              </a:rPr>
              <a:t>  </a:t>
            </a:r>
            <a:r>
              <a:rPr lang="ru-RU" sz="2000" b="1" smtClean="0">
                <a:solidFill>
                  <a:srgbClr val="7030A0"/>
                </a:solidFill>
                <a:latin typeface="Arial" pitchFamily="34" charset="0"/>
              </a:rPr>
              <a:t>Могутова Татьяна 	Михайловна</a:t>
            </a:r>
            <a:br>
              <a:rPr lang="ru-RU" sz="2000" b="1" smtClean="0">
                <a:solidFill>
                  <a:srgbClr val="7030A0"/>
                </a:solidFill>
                <a:latin typeface="Arial" pitchFamily="34" charset="0"/>
              </a:rPr>
            </a:br>
            <a:r>
              <a:rPr lang="ru-RU" sz="2000" b="1" smtClean="0">
                <a:solidFill>
                  <a:srgbClr val="7030A0"/>
                </a:solidFill>
                <a:latin typeface="Arial" pitchFamily="34" charset="0"/>
              </a:rPr>
              <a:t>                              Дерюшкина       Оксана Валерьевна</a:t>
            </a:r>
            <a:br>
              <a:rPr lang="ru-RU" sz="2000" b="1" smtClean="0">
                <a:solidFill>
                  <a:srgbClr val="7030A0"/>
                </a:solidFill>
                <a:latin typeface="Arial" pitchFamily="34" charset="0"/>
              </a:rPr>
            </a:br>
            <a:r>
              <a:rPr lang="ru-RU" sz="2000" b="1" smtClean="0">
                <a:solidFill>
                  <a:srgbClr val="7030A0"/>
                </a:solidFill>
                <a:latin typeface="Arial" pitchFamily="34" charset="0"/>
              </a:rPr>
              <a:t>                              Гордеева Елена Юрьевна</a:t>
            </a:r>
            <a:r>
              <a:rPr lang="ru-RU" sz="240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2400" smtClean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142875"/>
            <a:ext cx="1571625" cy="123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5" descr="C:\Documents and Settings\Tat'yana\Мои документы\Мои рисунки\DSCN1066.jpg"/>
          <p:cNvPicPr>
            <a:picLocks noChangeAspect="1" noChangeArrowheads="1"/>
          </p:cNvPicPr>
          <p:nvPr/>
        </p:nvPicPr>
        <p:blipFill>
          <a:blip r:embed="rId3"/>
          <a:srcRect l="769" t="14696" r="5383" b="8887"/>
          <a:stretch>
            <a:fillRect/>
          </a:stretch>
        </p:blipFill>
        <p:spPr bwMode="auto">
          <a:xfrm>
            <a:off x="571500" y="1362075"/>
            <a:ext cx="797718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85750" y="174625"/>
            <a:ext cx="7572375" cy="1182688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Arial" pitchFamily="34" charset="0"/>
              </a:rPr>
              <a:t>Заслуженные люди родной земли.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8013" cy="4648200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3600" b="1" smtClean="0">
                <a:solidFill>
                  <a:srgbClr val="FF0000"/>
                </a:solidFill>
                <a:latin typeface="Arial" pitchFamily="34" charset="0"/>
              </a:rPr>
              <a:t>Удивительно теплая встреча!</a:t>
            </a:r>
          </a:p>
        </p:txBody>
      </p:sp>
      <p:pic>
        <p:nvPicPr>
          <p:cNvPr id="43012" name="Picture 2" descr="C:\Documents and Settings\Tat'yana\Мои документы\Мои рисунки\DSCN1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071688"/>
            <a:ext cx="7500938" cy="4429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30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285750"/>
            <a:ext cx="1500187" cy="109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14313" y="174625"/>
            <a:ext cx="8470900" cy="1111250"/>
          </a:xfrm>
        </p:spPr>
        <p:txBody>
          <a:bodyPr/>
          <a:lstStyle/>
          <a:p>
            <a:r>
              <a:rPr lang="ru-RU" sz="4800" smtClean="0">
                <a:solidFill>
                  <a:srgbClr val="C00000"/>
                </a:solidFill>
                <a:latin typeface="Arial" pitchFamily="34" charset="0"/>
              </a:rPr>
              <a:t>Не будь равнодушным!</a:t>
            </a:r>
          </a:p>
        </p:txBody>
      </p:sp>
      <p:sp>
        <p:nvSpPr>
          <p:cNvPr id="46083" name="Содержимое 5"/>
          <p:cNvSpPr>
            <a:spLocks noGrp="1"/>
          </p:cNvSpPr>
          <p:nvPr>
            <p:ph idx="1"/>
          </p:nvPr>
        </p:nvSpPr>
        <p:spPr>
          <a:xfrm>
            <a:off x="285750" y="1285875"/>
            <a:ext cx="8572500" cy="5143500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</a:rPr>
              <a:t>17 февраля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– Всемирный день добра!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142875"/>
            <a:ext cx="150018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5" name="Picture 5" descr="C:\Documents and Settings\Tat'yana\Рабочий стол\день5.jpg"/>
          <p:cNvPicPr>
            <a:picLocks noChangeAspect="1" noChangeArrowheads="1"/>
          </p:cNvPicPr>
          <p:nvPr/>
        </p:nvPicPr>
        <p:blipFill>
          <a:blip r:embed="rId3"/>
          <a:srcRect t="9596"/>
          <a:stretch>
            <a:fillRect/>
          </a:stretch>
        </p:blipFill>
        <p:spPr bwMode="auto">
          <a:xfrm>
            <a:off x="4714875" y="2214563"/>
            <a:ext cx="4214813" cy="43576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6086" name="Picture 6" descr="C:\Documents and Settings\Tat'yana\Мои документы\Мои рисунки\DSCN1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214563"/>
            <a:ext cx="4214813" cy="3800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42875" y="174625"/>
            <a:ext cx="8542338" cy="1039813"/>
          </a:xfrm>
        </p:spPr>
        <p:txBody>
          <a:bodyPr/>
          <a:lstStyle/>
          <a:p>
            <a:r>
              <a:rPr lang="ru-RU" sz="4800" smtClean="0">
                <a:solidFill>
                  <a:srgbClr val="C00000"/>
                </a:solidFill>
                <a:latin typeface="Arial" pitchFamily="34" charset="0"/>
              </a:rPr>
              <a:t>Не будь равнодушным!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8013" cy="4719638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</a:rPr>
              <a:t>«День доброты»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</a:rPr>
              <a:t>в родной школе!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142875"/>
            <a:ext cx="150018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9" name="Picture 5" descr="C:\Documents and Settings\Tat'yana\Мои документы\Мои рисунки\DSCN1097.jpg"/>
          <p:cNvPicPr>
            <a:picLocks noChangeAspect="1" noChangeArrowheads="1"/>
          </p:cNvPicPr>
          <p:nvPr/>
        </p:nvPicPr>
        <p:blipFill>
          <a:blip r:embed="rId3"/>
          <a:srcRect t="27682"/>
          <a:stretch>
            <a:fillRect/>
          </a:stretch>
        </p:blipFill>
        <p:spPr bwMode="auto">
          <a:xfrm>
            <a:off x="285750" y="2143125"/>
            <a:ext cx="8572500" cy="43576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0" y="174625"/>
            <a:ext cx="8929688" cy="825500"/>
          </a:xfrm>
        </p:spPr>
        <p:txBody>
          <a:bodyPr/>
          <a:lstStyle/>
          <a:p>
            <a:r>
              <a:rPr lang="ru-RU" sz="4400" smtClean="0">
                <a:solidFill>
                  <a:srgbClr val="C00000"/>
                </a:solidFill>
                <a:latin typeface="Arial" pitchFamily="34" charset="0"/>
              </a:rPr>
              <a:t>«О доброте и милосердии».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643937" cy="5643563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</a:rPr>
              <a:t>О нашем проекте, наших идеях мы рассказали учащимся школы, провели классные часы </a:t>
            </a:r>
          </a:p>
          <a:p>
            <a:pPr algn="ctr">
              <a:buFont typeface="Times New Roman" pitchFamily="18" charset="0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«Доброта творит чудеса». </a:t>
            </a:r>
          </a:p>
          <a:p>
            <a:pPr algn="ctr">
              <a:buFont typeface="Times New Roman" pitchFamily="18" charset="0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</a:rPr>
              <a:t>Учащиеся нашей школы получили карточки  -  звенья в цепочке доброты.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4813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214313"/>
            <a:ext cx="1500187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3" name="Picture 5" descr="C:\Documents and Settings\Tat'yana\Мои документы\Мои рисунки\DSCN1090.jpg"/>
          <p:cNvPicPr>
            <a:picLocks noChangeAspect="1" noChangeArrowheads="1"/>
          </p:cNvPicPr>
          <p:nvPr/>
        </p:nvPicPr>
        <p:blipFill>
          <a:blip r:embed="rId3"/>
          <a:srcRect t="17088"/>
          <a:stretch>
            <a:fillRect/>
          </a:stretch>
        </p:blipFill>
        <p:spPr bwMode="auto">
          <a:xfrm>
            <a:off x="4429125" y="3143250"/>
            <a:ext cx="4500563" cy="3429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8134" name="Picture 6" descr="C:\Documents and Settings\Tat'yana\Мои документы\Мои рисунки\DSCN11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143250"/>
            <a:ext cx="3929062" cy="29289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285750"/>
            <a:ext cx="1285875" cy="109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214313" y="3929063"/>
            <a:ext cx="8715375" cy="261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indent="723900"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7030A0"/>
                </a:solidFill>
              </a:rPr>
              <a:t>«Акции способствуют формированию гражданской и общечеловеческой ответственности, учат милосердию и любви к окружающей природе, Родине, семье и        людям».</a:t>
            </a:r>
            <a:r>
              <a:rPr lang="ru-RU" sz="2400" b="1">
                <a:solidFill>
                  <a:srgbClr val="0070C0"/>
                </a:solidFill>
              </a:rPr>
              <a:t>	</a:t>
            </a:r>
          </a:p>
          <a:p>
            <a:pPr indent="723900"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70C0"/>
                </a:solidFill>
              </a:rPr>
              <a:t>	</a:t>
            </a:r>
            <a:r>
              <a:rPr lang="ru-RU" sz="2400" b="1">
                <a:solidFill>
                  <a:srgbClr val="002060"/>
                </a:solidFill>
              </a:rPr>
              <a:t>Абдулвагабов Казбек, ученик 8 класса</a:t>
            </a:r>
          </a:p>
        </p:txBody>
      </p:sp>
      <p:pic>
        <p:nvPicPr>
          <p:cNvPr id="49156" name="Picture 10" descr="C:\Documents and Settings\Tat'yana\Мои документы\Мои рисунки\DSCN0305.jpg"/>
          <p:cNvPicPr>
            <a:picLocks noChangeAspect="1" noChangeArrowheads="1"/>
          </p:cNvPicPr>
          <p:nvPr/>
        </p:nvPicPr>
        <p:blipFill>
          <a:blip r:embed="rId4"/>
          <a:srcRect t="25000"/>
          <a:stretch>
            <a:fillRect/>
          </a:stretch>
        </p:blipFill>
        <p:spPr bwMode="auto">
          <a:xfrm>
            <a:off x="2643188" y="1143000"/>
            <a:ext cx="3929062" cy="26431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9157" name="Заголовок 10"/>
          <p:cNvSpPr>
            <a:spLocks noGrp="1"/>
          </p:cNvSpPr>
          <p:nvPr>
            <p:ph type="title"/>
          </p:nvPr>
        </p:nvSpPr>
        <p:spPr>
          <a:xfrm>
            <a:off x="214313" y="174625"/>
            <a:ext cx="6858000" cy="825500"/>
          </a:xfrm>
        </p:spPr>
        <p:txBody>
          <a:bodyPr/>
          <a:lstStyle/>
          <a:p>
            <a:pPr algn="ctr"/>
            <a:r>
              <a:rPr lang="ru-RU" sz="4800" smtClean="0">
                <a:solidFill>
                  <a:srgbClr val="C00000"/>
                </a:solidFill>
                <a:latin typeface="Arial" pitchFamily="34" charset="0"/>
              </a:rPr>
              <a:t>Уроки милосердия.</a:t>
            </a:r>
          </a:p>
        </p:txBody>
      </p:sp>
      <p:sp>
        <p:nvSpPr>
          <p:cNvPr id="49158" name="Содержимое 11"/>
          <p:cNvSpPr>
            <a:spLocks noGrp="1"/>
          </p:cNvSpPr>
          <p:nvPr>
            <p:ph idx="1"/>
          </p:nvPr>
        </p:nvSpPr>
        <p:spPr>
          <a:xfrm>
            <a:off x="457200" y="1481138"/>
            <a:ext cx="8228013" cy="223361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85750" y="174625"/>
            <a:ext cx="8643938" cy="968375"/>
          </a:xfrm>
        </p:spPr>
        <p:txBody>
          <a:bodyPr/>
          <a:lstStyle/>
          <a:p>
            <a:r>
              <a:rPr lang="ru-RU" sz="4800" smtClean="0">
                <a:solidFill>
                  <a:srgbClr val="C00000"/>
                </a:solidFill>
                <a:latin typeface="Arial" pitchFamily="34" charset="0"/>
              </a:rPr>
              <a:t>Результаты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8013" cy="5214937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Сформировался сплоченный единый коллектив учащихся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</a:rPr>
              <a:t>, родителей, учителей для работы по формированию милосердия, доброго отношения к окружающим людям.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В процессе работы были затронуты все возрастные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</a:rPr>
              <a:t>категории населения  хуторов: от самых маленьких до старейших, самых  заслуженных жителей  родного края.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Было сделано много добрых, полезных дел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</a:rPr>
              <a:t>, которые не оставили равнодушными  учащихся школы, жителей хуторов.</a:t>
            </a:r>
          </a:p>
          <a:p>
            <a:pPr algn="just"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</a:rPr>
              <a:t>4.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Расширили пространство взаимодействия с окружающим миром.</a:t>
            </a:r>
          </a:p>
          <a:p>
            <a:pPr algn="just"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</a:rPr>
              <a:t>5.  Сделали нашу жизнь хоть на капельку добрее и сердечнее.</a:t>
            </a:r>
          </a:p>
          <a:p>
            <a:pPr algn="just"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</a:rPr>
              <a:t>6.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Зажгли в сердцах других людей желание делать добрые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</a:rPr>
              <a:t>дела, не жить равнодушной жизнью.</a:t>
            </a:r>
          </a:p>
          <a:p>
            <a:pPr algn="just"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</a:rPr>
              <a:t>7. Оформили альбом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«Доброе сердце».</a:t>
            </a:r>
          </a:p>
          <a:p>
            <a:pPr algn="just"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 </a:t>
            </a:r>
            <a:endParaRPr lang="ru-RU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018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214313"/>
            <a:ext cx="1857375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C:\Documents and Settings\Tat'yana\Мои документы\Мои рисунки\DSCN1066.jpg"/>
          <p:cNvPicPr>
            <a:picLocks noChangeAspect="1" noChangeArrowheads="1"/>
          </p:cNvPicPr>
          <p:nvPr/>
        </p:nvPicPr>
        <p:blipFill>
          <a:blip r:embed="rId3"/>
          <a:srcRect l="769" t="14696" r="5383" b="8887"/>
          <a:stretch>
            <a:fillRect/>
          </a:stretch>
        </p:blipFill>
        <p:spPr bwMode="auto">
          <a:xfrm>
            <a:off x="571500" y="1362075"/>
            <a:ext cx="797718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28625" y="5429250"/>
            <a:ext cx="8358188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7030A0"/>
                </a:solidFill>
              </a:rPr>
              <a:t>МКОУ «Захаровская СОШ» Клетского района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7030A0"/>
                </a:solidFill>
              </a:rPr>
              <a:t>Волгоградской области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4276" name="Заголовок 4"/>
          <p:cNvSpPr>
            <a:spLocks noGrp="1"/>
          </p:cNvSpPr>
          <p:nvPr>
            <p:ph type="title"/>
          </p:nvPr>
        </p:nvSpPr>
        <p:spPr>
          <a:xfrm>
            <a:off x="357188" y="174625"/>
            <a:ext cx="8429625" cy="1182688"/>
          </a:xfrm>
        </p:spPr>
        <p:txBody>
          <a:bodyPr/>
          <a:lstStyle/>
          <a:p>
            <a:pPr algn="ctr"/>
            <a:r>
              <a:rPr lang="ru-RU" sz="4800" smtClean="0">
                <a:solidFill>
                  <a:srgbClr val="C00000"/>
                </a:solidFill>
                <a:latin typeface="Arial" pitchFamily="34" charset="0"/>
              </a:rPr>
              <a:t>Доброе сердце!</a:t>
            </a:r>
          </a:p>
        </p:txBody>
      </p:sp>
      <p:sp>
        <p:nvSpPr>
          <p:cNvPr id="54277" name="Содержимое 6"/>
          <p:cNvSpPr>
            <a:spLocks noGrp="1"/>
          </p:cNvSpPr>
          <p:nvPr>
            <p:ph idx="1"/>
          </p:nvPr>
        </p:nvSpPr>
        <p:spPr>
          <a:xfrm>
            <a:off x="1785938" y="6000750"/>
            <a:ext cx="6899275" cy="5715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785938"/>
            <a:ext cx="4714875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14313" y="-428625"/>
            <a:ext cx="8715375" cy="729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Тема нашего проекта очень актуальна. </a:t>
            </a:r>
            <a:r>
              <a:rPr lang="ru-RU" sz="2400" b="1">
                <a:solidFill>
                  <a:srgbClr val="7030A0"/>
                </a:solidFill>
                <a:latin typeface="Georgia" pitchFamily="18" charset="0"/>
              </a:rPr>
              <a:t>В современном обществе появились  богатые и бедные. </a:t>
            </a: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Экономический кризис изменил мировоззрение людей, особенно подростков. </a:t>
            </a:r>
            <a:r>
              <a:rPr lang="ru-RU" sz="2400" b="1">
                <a:solidFill>
                  <a:srgbClr val="7030A0"/>
                </a:solidFill>
                <a:latin typeface="Georgia" pitchFamily="18" charset="0"/>
              </a:rPr>
              <a:t>Современный мир становится более жестоким, теряются лучшие человеческие качества: доброта, сердечность, взаимопонимание.</a:t>
            </a: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Проект создает условия для проявления лучших качеств человека</a:t>
            </a:r>
            <a:r>
              <a:rPr lang="ru-RU" sz="2400" b="1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b="1">
                <a:solidFill>
                  <a:srgbClr val="7030A0"/>
                </a:solidFill>
                <a:latin typeface="Georgia" pitchFamily="18" charset="0"/>
              </a:rPr>
              <a:t>затрагивает души его участников, не оставляет равнодушными.</a:t>
            </a: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Проводятся благотворительные акции, </a:t>
            </a:r>
            <a:r>
              <a:rPr lang="ru-RU" sz="2400" b="1">
                <a:solidFill>
                  <a:srgbClr val="7030A0"/>
                </a:solidFill>
                <a:latin typeface="Georgia" pitchFamily="18" charset="0"/>
              </a:rPr>
              <a:t>направленные на проявление  милосердия и доброты, чего так не хватает в нашей жизни.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42875"/>
            <a:ext cx="14287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Заголовок 4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8013" cy="968375"/>
          </a:xfrm>
        </p:spPr>
        <p:txBody>
          <a:bodyPr/>
          <a:lstStyle/>
          <a:p>
            <a:r>
              <a:rPr lang="ru-RU" sz="4800" smtClean="0">
                <a:solidFill>
                  <a:srgbClr val="0070C0"/>
                </a:solidFill>
                <a:latin typeface="Arial" pitchFamily="34" charset="0"/>
              </a:rPr>
              <a:t>Актуальность проекта</a:t>
            </a:r>
          </a:p>
        </p:txBody>
      </p:sp>
      <p:sp>
        <p:nvSpPr>
          <p:cNvPr id="6149" name="Содержимое 5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44338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 flipH="1">
            <a:off x="214313" y="1000125"/>
            <a:ext cx="8572500" cy="641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49263" indent="-342900">
              <a:spcBef>
                <a:spcPts val="400"/>
              </a:spcBef>
              <a:buClr>
                <a:srgbClr val="727CA3"/>
              </a:buClr>
              <a:buSzPct val="68000"/>
              <a:buFont typeface="Times New Roman" pitchFamily="18" charset="0"/>
              <a:buBlip>
                <a:blip r:embed="rId3"/>
              </a:buBlip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</a:pPr>
            <a:r>
              <a:rPr lang="ru-RU" sz="2800" b="1">
                <a:solidFill>
                  <a:srgbClr val="7030A0"/>
                </a:solidFill>
                <a:latin typeface="Georgia" pitchFamily="18" charset="0"/>
              </a:rPr>
              <a:t>Формирование милосердия,  толерантности, сострадания, доброго отношения к окружающим людям.</a:t>
            </a:r>
          </a:p>
          <a:p>
            <a:pPr marL="449263" indent="-342900">
              <a:spcBef>
                <a:spcPts val="400"/>
              </a:spcBef>
              <a:buClrTx/>
              <a:buSzPct val="68000"/>
              <a:buFontTx/>
              <a:buNone/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</a:pPr>
            <a:endParaRPr lang="ru-RU" sz="800" b="1">
              <a:solidFill>
                <a:srgbClr val="7030A0"/>
              </a:solidFill>
              <a:latin typeface="Georgia" pitchFamily="18" charset="0"/>
            </a:endParaRPr>
          </a:p>
          <a:p>
            <a:pPr marL="449263" indent="-342900">
              <a:spcBef>
                <a:spcPts val="400"/>
              </a:spcBef>
              <a:buClr>
                <a:srgbClr val="727CA3"/>
              </a:buClr>
              <a:buSzPct val="68000"/>
              <a:buFont typeface="Times New Roman" pitchFamily="18" charset="0"/>
              <a:buBlip>
                <a:blip r:embed="rId3"/>
              </a:buBlip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</a:pPr>
            <a:r>
              <a:rPr lang="ru-RU" sz="2800" b="1">
                <a:solidFill>
                  <a:srgbClr val="7030A0"/>
                </a:solidFill>
                <a:latin typeface="Georgia" pitchFamily="18" charset="0"/>
              </a:rPr>
              <a:t>Развитие социальных навыков </a:t>
            </a:r>
          </a:p>
          <a:p>
            <a:pPr marL="449263" indent="-342900">
              <a:spcBef>
                <a:spcPts val="400"/>
              </a:spcBef>
              <a:buClr>
                <a:srgbClr val="727CA3"/>
              </a:buClr>
              <a:buSzPct val="68000"/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</a:pPr>
            <a:r>
              <a:rPr lang="ru-RU" sz="2800" b="1">
                <a:solidFill>
                  <a:srgbClr val="7030A0"/>
                </a:solidFill>
                <a:latin typeface="Georgia" pitchFamily="18" charset="0"/>
              </a:rPr>
              <a:t>    поведения и установок на самостоятельное решение </a:t>
            </a:r>
          </a:p>
          <a:p>
            <a:pPr marL="449263" indent="-342900">
              <a:spcBef>
                <a:spcPts val="400"/>
              </a:spcBef>
              <a:buClr>
                <a:srgbClr val="727CA3"/>
              </a:buClr>
              <a:buSzPct val="68000"/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</a:pPr>
            <a:r>
              <a:rPr lang="ru-RU" sz="2800" b="1">
                <a:solidFill>
                  <a:srgbClr val="7030A0"/>
                </a:solidFill>
                <a:latin typeface="Georgia" pitchFamily="18" charset="0"/>
              </a:rPr>
              <a:t>     проблемных ситуаций.</a:t>
            </a:r>
          </a:p>
          <a:p>
            <a:pPr marL="449263" indent="-342900">
              <a:spcBef>
                <a:spcPts val="400"/>
              </a:spcBef>
              <a:buClr>
                <a:srgbClr val="727CA3"/>
              </a:buClr>
              <a:buSzPct val="68000"/>
              <a:buFont typeface="Times New Roman" pitchFamily="18" charset="0"/>
              <a:buBlip>
                <a:blip r:embed="rId3"/>
              </a:buBlip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</a:pPr>
            <a:r>
              <a:rPr lang="ru-RU" sz="2800" b="1">
                <a:solidFill>
                  <a:srgbClr val="7030A0"/>
                </a:solidFill>
                <a:latin typeface="Georgia" pitchFamily="18" charset="0"/>
              </a:rPr>
              <a:t>Расширение пространства взаимодействия  с окружающим миром. </a:t>
            </a:r>
          </a:p>
          <a:p>
            <a:pPr marL="449263" indent="-342900" algn="ctr">
              <a:spcBef>
                <a:spcPts val="400"/>
              </a:spcBef>
              <a:buClr>
                <a:srgbClr val="727CA3"/>
              </a:buClr>
              <a:buSzPct val="68000"/>
              <a:buFont typeface="Times New Roman" pitchFamily="18" charset="0"/>
              <a:buBlip>
                <a:blip r:embed="rId3"/>
              </a:buBlip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</a:pPr>
            <a:r>
              <a:rPr lang="ru-RU" sz="2800" b="1">
                <a:solidFill>
                  <a:srgbClr val="7030A0"/>
                </a:solidFill>
                <a:latin typeface="Georgia" pitchFamily="18" charset="0"/>
              </a:rPr>
              <a:t>Сделать жизнь хоть на капельку добрее и          сердечнее.                                                                              </a:t>
            </a:r>
          </a:p>
          <a:p>
            <a:pPr marL="449263" indent="-342900">
              <a:spcBef>
                <a:spcPts val="400"/>
              </a:spcBef>
              <a:buClr>
                <a:srgbClr val="727CA3"/>
              </a:buClr>
              <a:buSzPct val="68000"/>
              <a:buFont typeface="Wingdings 3" pitchFamily="18" charset="2"/>
              <a:buNone/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171" name="Picture 5" descr="C:\Documents and Settings\Tat'yana\Рабочий стол\добро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2714625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Заголовок 5"/>
          <p:cNvSpPr>
            <a:spLocks noGrp="1"/>
          </p:cNvSpPr>
          <p:nvPr>
            <p:ph type="title"/>
          </p:nvPr>
        </p:nvSpPr>
        <p:spPr>
          <a:xfrm>
            <a:off x="785813" y="174625"/>
            <a:ext cx="7899400" cy="896938"/>
          </a:xfrm>
        </p:spPr>
        <p:txBody>
          <a:bodyPr/>
          <a:lstStyle/>
          <a:p>
            <a:r>
              <a:rPr lang="ru-RU" sz="4800" smtClean="0">
                <a:solidFill>
                  <a:srgbClr val="C00000"/>
                </a:solidFill>
                <a:latin typeface="Arial" pitchFamily="34" charset="0"/>
              </a:rPr>
              <a:t>Цели проекта</a:t>
            </a:r>
          </a:p>
        </p:txBody>
      </p:sp>
      <p:sp>
        <p:nvSpPr>
          <p:cNvPr id="7173" name="Содержимое 6"/>
          <p:cNvSpPr>
            <a:spLocks noGrp="1"/>
          </p:cNvSpPr>
          <p:nvPr>
            <p:ph idx="1"/>
          </p:nvPr>
        </p:nvSpPr>
        <p:spPr>
          <a:xfrm flipH="1">
            <a:off x="214313" y="1143000"/>
            <a:ext cx="8643937" cy="55006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285750"/>
            <a:ext cx="1500188" cy="109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14313" y="857250"/>
            <a:ext cx="83581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</a:t>
            </a:r>
            <a:r>
              <a:rPr lang="ru-RU" sz="2800" b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Вовлечение учащихся и родителей в социальный проект, создание условий для реализации творческих инициатив.</a:t>
            </a:r>
          </a:p>
          <a:p>
            <a:pPr algn="just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800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 Оказание моральной и материальной помощи  людям, оказавшимся в трудных социальных условиях.</a:t>
            </a:r>
          </a:p>
          <a:p>
            <a:pPr algn="just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800" b="1">
              <a:solidFill>
                <a:srgbClr val="7030A0"/>
              </a:solidFill>
              <a:latin typeface="Georgia" pitchFamily="18" charset="0"/>
            </a:endParaRPr>
          </a:p>
          <a:p>
            <a:pPr algn="just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Развитие навыков социально-продуктивной деятельности</a:t>
            </a:r>
            <a:r>
              <a:rPr lang="ru-RU" sz="28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214313"/>
            <a:ext cx="1285875" cy="1093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286500" y="5072063"/>
            <a:ext cx="2571750" cy="162718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Заголовок 5"/>
          <p:cNvSpPr>
            <a:spLocks noGrp="1"/>
          </p:cNvSpPr>
          <p:nvPr>
            <p:ph type="title"/>
          </p:nvPr>
        </p:nvSpPr>
        <p:spPr>
          <a:xfrm>
            <a:off x="285750" y="174625"/>
            <a:ext cx="6286500" cy="1039813"/>
          </a:xfrm>
        </p:spPr>
        <p:txBody>
          <a:bodyPr/>
          <a:lstStyle/>
          <a:p>
            <a:pPr algn="ctr"/>
            <a:r>
              <a:rPr lang="ru-RU" sz="4800" smtClean="0">
                <a:solidFill>
                  <a:srgbClr val="C00000"/>
                </a:solidFill>
                <a:latin typeface="Arial" pitchFamily="34" charset="0"/>
              </a:rPr>
              <a:t>Задачи проекта:</a:t>
            </a:r>
          </a:p>
        </p:txBody>
      </p:sp>
      <p:sp>
        <p:nvSpPr>
          <p:cNvPr id="8198" name="Содержимое 6"/>
          <p:cNvSpPr>
            <a:spLocks noGrp="1"/>
          </p:cNvSpPr>
          <p:nvPr>
            <p:ph idx="1"/>
          </p:nvPr>
        </p:nvSpPr>
        <p:spPr>
          <a:xfrm flipH="1">
            <a:off x="214313" y="1357313"/>
            <a:ext cx="8572500" cy="46482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/>
          <p:cNvSpPr>
            <a:spLocks noChangeArrowheads="1"/>
          </p:cNvSpPr>
          <p:nvPr/>
        </p:nvSpPr>
        <p:spPr bwMode="auto">
          <a:xfrm>
            <a:off x="142875" y="2000250"/>
            <a:ext cx="2286000" cy="1500188"/>
          </a:xfrm>
          <a:prstGeom prst="roundRect">
            <a:avLst>
              <a:gd name="adj" fmla="val 16667"/>
            </a:avLst>
          </a:prstGeom>
          <a:solidFill>
            <a:srgbClr val="727CA3"/>
          </a:solidFill>
          <a:ln w="55080">
            <a:solidFill>
              <a:srgbClr val="5259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3500438" y="5429250"/>
            <a:ext cx="2643187" cy="1287463"/>
          </a:xfrm>
          <a:prstGeom prst="roundRect">
            <a:avLst>
              <a:gd name="adj" fmla="val 16667"/>
            </a:avLst>
          </a:prstGeom>
          <a:solidFill>
            <a:srgbClr val="727CA3"/>
          </a:solidFill>
          <a:ln w="55080">
            <a:solidFill>
              <a:srgbClr val="5259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142875" y="4143375"/>
            <a:ext cx="2286000" cy="1500188"/>
          </a:xfrm>
          <a:prstGeom prst="roundRect">
            <a:avLst>
              <a:gd name="adj" fmla="val 16667"/>
            </a:avLst>
          </a:prstGeom>
          <a:solidFill>
            <a:srgbClr val="727CA3"/>
          </a:solidFill>
          <a:ln w="55080">
            <a:solidFill>
              <a:srgbClr val="5259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6786563" y="2000250"/>
            <a:ext cx="2214562" cy="1500188"/>
          </a:xfrm>
          <a:prstGeom prst="roundRect">
            <a:avLst>
              <a:gd name="adj" fmla="val 16667"/>
            </a:avLst>
          </a:prstGeom>
          <a:solidFill>
            <a:srgbClr val="727CA3"/>
          </a:solidFill>
          <a:ln w="55080">
            <a:solidFill>
              <a:srgbClr val="5259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1000125" y="2286000"/>
            <a:ext cx="1500188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14313" y="2143125"/>
            <a:ext cx="2141537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00000"/>
                </a:solidFill>
              </a:rPr>
              <a:t>«Подарок маленькому другу»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6786563" y="2286000"/>
            <a:ext cx="2143125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00000"/>
                </a:solidFill>
              </a:rPr>
              <a:t>«Убеленные сединой»   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142875" y="4214813"/>
            <a:ext cx="2214563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00000"/>
                </a:solidFill>
              </a:rPr>
              <a:t>«За чистоту родного края»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3571875" y="5786438"/>
            <a:ext cx="25003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00000"/>
                </a:solidFill>
              </a:rPr>
              <a:t>«Птичье кафе»</a:t>
            </a:r>
          </a:p>
        </p:txBody>
      </p:sp>
      <p:pic>
        <p:nvPicPr>
          <p:cNvPr id="1025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285750"/>
            <a:ext cx="1285875" cy="109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2" name="AutoShape 15"/>
          <p:cNvSpPr>
            <a:spLocks noChangeArrowheads="1"/>
          </p:cNvSpPr>
          <p:nvPr/>
        </p:nvSpPr>
        <p:spPr bwMode="auto">
          <a:xfrm>
            <a:off x="6786563" y="4143375"/>
            <a:ext cx="2214562" cy="1428750"/>
          </a:xfrm>
          <a:prstGeom prst="roundRect">
            <a:avLst>
              <a:gd name="adj" fmla="val 16667"/>
            </a:avLst>
          </a:prstGeom>
          <a:solidFill>
            <a:srgbClr val="727CA3"/>
          </a:solidFill>
          <a:ln w="55080">
            <a:solidFill>
              <a:srgbClr val="5259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6715125" y="4214813"/>
            <a:ext cx="2214563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00000"/>
                </a:solidFill>
              </a:rPr>
              <a:t>«Ветераны живут рядом»</a:t>
            </a:r>
          </a:p>
        </p:txBody>
      </p:sp>
      <p:sp>
        <p:nvSpPr>
          <p:cNvPr id="10254" name="Заголовок 17"/>
          <p:cNvSpPr>
            <a:spLocks noGrp="1"/>
          </p:cNvSpPr>
          <p:nvPr>
            <p:ph type="title"/>
          </p:nvPr>
        </p:nvSpPr>
        <p:spPr>
          <a:xfrm>
            <a:off x="457200" y="174625"/>
            <a:ext cx="6972300" cy="1182688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Arial" pitchFamily="34" charset="0"/>
              </a:rPr>
              <a:t>Направления проектной деятельности.</a:t>
            </a:r>
          </a:p>
        </p:txBody>
      </p:sp>
      <p:sp>
        <p:nvSpPr>
          <p:cNvPr id="10255" name="Содержимое 19"/>
          <p:cNvSpPr>
            <a:spLocks noGrp="1"/>
          </p:cNvSpPr>
          <p:nvPr>
            <p:ph idx="1"/>
          </p:nvPr>
        </p:nvSpPr>
        <p:spPr>
          <a:xfrm flipH="1">
            <a:off x="214313" y="1500188"/>
            <a:ext cx="8643937" cy="45243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56" name="Picture 19" descr="C:\Documents and Settings\Tat'yana\Рабочий стол\coll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500188"/>
            <a:ext cx="3929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5750" y="831850"/>
            <a:ext cx="8572500" cy="595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5125" indent="-254000">
              <a:spcBef>
                <a:spcPts val="400"/>
              </a:spcBef>
              <a:buClrTx/>
              <a:buSzPct val="68000"/>
              <a:buFontTx/>
              <a:buNone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             </a:t>
            </a:r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«Ветераны живут рядом» </a:t>
            </a:r>
            <a:r>
              <a:rPr lang="ru-RU" sz="2800" b="1">
                <a:solidFill>
                  <a:srgbClr val="7030A0"/>
                </a:solidFill>
                <a:latin typeface="Georgia" pitchFamily="18" charset="0"/>
              </a:rPr>
              <a:t>Мероприятия:</a:t>
            </a:r>
          </a:p>
          <a:p>
            <a:pPr marL="365125" indent="-254000" algn="just">
              <a:spcBef>
                <a:spcPts val="400"/>
              </a:spcBef>
              <a:buClrTx/>
              <a:buSzPct val="68000"/>
              <a:buFont typeface="Arial" pitchFamily="34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Встреча с ветеранами  </a:t>
            </a:r>
            <a:r>
              <a:rPr lang="ru-RU" sz="2400" b="1">
                <a:solidFill>
                  <a:srgbClr val="7030A0"/>
                </a:solidFill>
                <a:latin typeface="Georgia" pitchFamily="18" charset="0"/>
              </a:rPr>
              <a:t>Великой Отечественной войны.</a:t>
            </a:r>
          </a:p>
          <a:p>
            <a:pPr marL="365125" indent="-254000" algn="just">
              <a:spcBef>
                <a:spcPts val="400"/>
              </a:spcBef>
              <a:buClrTx/>
              <a:buSzPct val="68000"/>
              <a:buFont typeface="Arial" pitchFamily="34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Поздравления со знаменательными датами </a:t>
            </a:r>
            <a:r>
              <a:rPr lang="ru-RU" sz="2400" b="1">
                <a:solidFill>
                  <a:srgbClr val="7030A0"/>
                </a:solidFill>
                <a:latin typeface="Georgia" pitchFamily="18" charset="0"/>
              </a:rPr>
              <a:t>ветеранов Великой Отечественной войны, изготовление подарков.</a:t>
            </a:r>
          </a:p>
          <a:p>
            <a:pPr marL="365125" indent="-254000" algn="just">
              <a:spcBef>
                <a:spcPts val="400"/>
              </a:spcBef>
              <a:buClrTx/>
              <a:buSzPct val="68000"/>
              <a:buFont typeface="Arial" pitchFamily="34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Возложение цветов </a:t>
            </a:r>
            <a:r>
              <a:rPr lang="ru-RU" sz="2400" b="1">
                <a:solidFill>
                  <a:srgbClr val="7030A0"/>
                </a:solidFill>
                <a:latin typeface="Georgia" pitchFamily="18" charset="0"/>
              </a:rPr>
              <a:t>на могилы героев, погибших в годы Великой Отечественной войны, </a:t>
            </a:r>
          </a:p>
          <a:p>
            <a:pPr marL="365125" indent="-254000" algn="just">
              <a:spcBef>
                <a:spcPts val="400"/>
              </a:spcBef>
              <a:buClrTx/>
              <a:buSzPct val="68000"/>
              <a:buFont typeface="Arial" pitchFamily="34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Уборка территории приусадебного участка </a:t>
            </a:r>
            <a:r>
              <a:rPr lang="ru-RU" sz="2400" b="1">
                <a:solidFill>
                  <a:srgbClr val="7030A0"/>
                </a:solidFill>
                <a:latin typeface="Georgia" pitchFamily="18" charset="0"/>
              </a:rPr>
              <a:t>ветерана Великой Отечественной войны Глазунова И.Я.</a:t>
            </a:r>
          </a:p>
          <a:p>
            <a:pPr marL="365125" indent="-254000" algn="just">
              <a:spcBef>
                <a:spcPts val="400"/>
              </a:spcBef>
              <a:buClrTx/>
              <a:buSzPct val="68000"/>
              <a:buFont typeface="Arial" pitchFamily="34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>
              <a:solidFill>
                <a:srgbClr val="002060"/>
              </a:solidFill>
              <a:latin typeface="Georgia" pitchFamily="18" charset="0"/>
            </a:endParaRPr>
          </a:p>
          <a:p>
            <a:pPr marL="365125" indent="-254000">
              <a:spcBef>
                <a:spcPts val="400"/>
              </a:spcBef>
              <a:buClrTx/>
              <a:buSzPct val="68000"/>
              <a:buFont typeface="Arial" pitchFamily="34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>
              <a:solidFill>
                <a:srgbClr val="0070C0"/>
              </a:solidFill>
              <a:latin typeface="Georgia" pitchFamily="18" charset="0"/>
            </a:endParaRPr>
          </a:p>
          <a:p>
            <a:pPr marL="365125" indent="-254000">
              <a:spcBef>
                <a:spcPts val="400"/>
              </a:spcBef>
              <a:buClrTx/>
              <a:buSzPct val="68000"/>
              <a:buFont typeface="Arial" pitchFamily="34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>
              <a:solidFill>
                <a:srgbClr val="0070C0"/>
              </a:solidFill>
              <a:latin typeface="Georgia" pitchFamily="18" charset="0"/>
            </a:endParaRPr>
          </a:p>
          <a:p>
            <a:pPr marL="365125" indent="-254000">
              <a:spcBef>
                <a:spcPts val="400"/>
              </a:spcBef>
              <a:buClrTx/>
              <a:buSzPct val="68000"/>
              <a:buFontTx/>
              <a:buNone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>
              <a:solidFill>
                <a:srgbClr val="0070C0"/>
              </a:solidFill>
              <a:latin typeface="Georgia" pitchFamily="18" charset="0"/>
            </a:endParaRPr>
          </a:p>
          <a:p>
            <a:pPr marL="365125" indent="-254000">
              <a:buClr>
                <a:srgbClr val="002060"/>
              </a:buClr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marL="365125" indent="-254000">
              <a:buClrTx/>
              <a:buFontTx/>
              <a:buNone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800" b="1">
              <a:solidFill>
                <a:srgbClr val="002060"/>
              </a:solidFill>
              <a:latin typeface="Georgia" pitchFamily="18" charset="0"/>
            </a:endParaRPr>
          </a:p>
          <a:p>
            <a:pPr marL="365125" indent="-254000" algn="r">
              <a:buClrTx/>
              <a:buFontTx/>
              <a:buNone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070C0"/>
                </a:solidFill>
                <a:latin typeface="Georgia" pitchFamily="18" charset="0"/>
              </a:rPr>
              <a:t>Адресная помощь:</a:t>
            </a:r>
          </a:p>
          <a:p>
            <a:pPr marL="365125" indent="-254000" algn="r">
              <a:buClrTx/>
              <a:buFontTx/>
              <a:buNone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070C0"/>
                </a:solidFill>
                <a:latin typeface="Georgia" pitchFamily="18" charset="0"/>
              </a:rPr>
              <a:t>х.Захаров </a:t>
            </a:r>
          </a:p>
          <a:p>
            <a:pPr marL="365125" indent="-254000" algn="r">
              <a:buClrTx/>
              <a:buFontTx/>
              <a:buNone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070C0"/>
                </a:solidFill>
                <a:latin typeface="Georgia" pitchFamily="18" charset="0"/>
              </a:rPr>
              <a:t>Глазунов И.Я.</a:t>
            </a:r>
          </a:p>
          <a:p>
            <a:pPr marL="365125" indent="-254000" algn="r">
              <a:buClrTx/>
              <a:buFontTx/>
              <a:buNone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070C0"/>
                </a:solidFill>
                <a:latin typeface="Georgia" pitchFamily="18" charset="0"/>
              </a:rPr>
              <a:t>х.Захаров</a:t>
            </a:r>
          </a:p>
          <a:p>
            <a:pPr marL="365125" indent="-254000" algn="r">
              <a:buClrTx/>
              <a:buFontTx/>
              <a:buNone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070C0"/>
                </a:solidFill>
                <a:latin typeface="Georgia" pitchFamily="18" charset="0"/>
              </a:rPr>
              <a:t>Сердюкова А.В.</a:t>
            </a:r>
          </a:p>
          <a:p>
            <a:pPr marL="365125" indent="-254000">
              <a:buClrTx/>
              <a:buFontTx/>
              <a:buNone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 i="1">
              <a:solidFill>
                <a:srgbClr val="7030A0"/>
              </a:solidFill>
              <a:latin typeface="Georgia" pitchFamily="18" charset="0"/>
            </a:endParaRPr>
          </a:p>
          <a:p>
            <a:pPr marL="365125" indent="-254000">
              <a:spcBef>
                <a:spcPts val="400"/>
              </a:spcBef>
              <a:buClrTx/>
              <a:buSzPct val="68000"/>
              <a:buFontTx/>
              <a:buNone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267" name="Заголовок 4"/>
          <p:cNvSpPr>
            <a:spLocks noGrp="1"/>
          </p:cNvSpPr>
          <p:nvPr>
            <p:ph type="title"/>
          </p:nvPr>
        </p:nvSpPr>
        <p:spPr>
          <a:xfrm>
            <a:off x="357188" y="0"/>
            <a:ext cx="7072312" cy="785813"/>
          </a:xfrm>
        </p:spPr>
        <p:txBody>
          <a:bodyPr/>
          <a:lstStyle/>
          <a:p>
            <a:r>
              <a:rPr lang="ru-RU" sz="4000" smtClean="0">
                <a:solidFill>
                  <a:srgbClr val="7030A0"/>
                </a:solidFill>
                <a:latin typeface="Arial" pitchFamily="34" charset="0"/>
              </a:rPr>
              <a:t>Реализация проекта.</a:t>
            </a:r>
          </a:p>
        </p:txBody>
      </p:sp>
      <p:sp>
        <p:nvSpPr>
          <p:cNvPr id="11268" name="Содержимое 5"/>
          <p:cNvSpPr>
            <a:spLocks noGrp="1"/>
          </p:cNvSpPr>
          <p:nvPr>
            <p:ph idx="1"/>
          </p:nvPr>
        </p:nvSpPr>
        <p:spPr>
          <a:xfrm flipH="1">
            <a:off x="285750" y="500063"/>
            <a:ext cx="8643938" cy="600075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285750"/>
            <a:ext cx="1285875" cy="109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</a:rPr>
              <a:t>«</a:t>
            </a:r>
            <a:r>
              <a:rPr lang="ru-RU" smtClean="0">
                <a:solidFill>
                  <a:srgbClr val="C00000"/>
                </a:solidFill>
                <a:latin typeface="Arial" pitchFamily="34" charset="0"/>
              </a:rPr>
              <a:t>Низкий поклон ветеранам!»</a:t>
            </a: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214313"/>
            <a:ext cx="1428750" cy="1236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Содержимое 6"/>
          <p:cNvSpPr>
            <a:spLocks noGrp="1"/>
          </p:cNvSpPr>
          <p:nvPr>
            <p:ph idx="1"/>
          </p:nvPr>
        </p:nvSpPr>
        <p:spPr>
          <a:xfrm>
            <a:off x="285750" y="1000125"/>
            <a:ext cx="8572500" cy="5500688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2800" b="1" smtClean="0">
                <a:solidFill>
                  <a:srgbClr val="7030A0"/>
                </a:solidFill>
                <a:latin typeface="Arial" pitchFamily="34" charset="0"/>
              </a:rPr>
              <a:t>Встреча с ветеранами Великой Отечественной войны </a:t>
            </a:r>
            <a:endParaRPr lang="ru-RU" sz="2400" b="1" smtClean="0">
              <a:solidFill>
                <a:srgbClr val="7030A0"/>
              </a:solidFill>
              <a:latin typeface="Arial" pitchFamily="34" charset="0"/>
            </a:endParaRPr>
          </a:p>
          <a:p>
            <a:pPr algn="ctr">
              <a:buFont typeface="Times New Roman" pitchFamily="18" charset="0"/>
              <a:buNone/>
            </a:pPr>
            <a:r>
              <a:rPr lang="ru-RU" sz="3200" b="1" smtClean="0">
                <a:solidFill>
                  <a:srgbClr val="FF0000"/>
                </a:solidFill>
                <a:latin typeface="Arial" pitchFamily="34" charset="0"/>
              </a:rPr>
              <a:t>Глазуновым И.Я. и Маркиным А.Е.</a:t>
            </a:r>
          </a:p>
        </p:txBody>
      </p:sp>
      <p:pic>
        <p:nvPicPr>
          <p:cNvPr id="12293" name="Picture 7" descr="C:\Documents and Settings\Tat'yana\Рабочий стол\SAM_3731.JPG"/>
          <p:cNvPicPr>
            <a:picLocks noChangeAspect="1" noChangeArrowheads="1"/>
          </p:cNvPicPr>
          <p:nvPr/>
        </p:nvPicPr>
        <p:blipFill>
          <a:blip r:embed="rId3"/>
          <a:srcRect b="14682"/>
          <a:stretch>
            <a:fillRect/>
          </a:stretch>
        </p:blipFill>
        <p:spPr bwMode="auto">
          <a:xfrm>
            <a:off x="4286250" y="2714625"/>
            <a:ext cx="4572000" cy="37147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294" name="Picture 8" descr="C:\Documents and Settings\Tat'yana\Рабочий стол\SAM_3748.JPG"/>
          <p:cNvPicPr>
            <a:picLocks noChangeAspect="1" noChangeArrowheads="1"/>
          </p:cNvPicPr>
          <p:nvPr/>
        </p:nvPicPr>
        <p:blipFill>
          <a:blip r:embed="rId4"/>
          <a:srcRect b="17113"/>
          <a:stretch>
            <a:fillRect/>
          </a:stretch>
        </p:blipFill>
        <p:spPr bwMode="auto">
          <a:xfrm>
            <a:off x="285750" y="2714625"/>
            <a:ext cx="3643313" cy="27860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2"/>
          <p:cNvSpPr>
            <a:spLocks noGrp="1"/>
          </p:cNvSpPr>
          <p:nvPr>
            <p:ph type="title"/>
          </p:nvPr>
        </p:nvSpPr>
        <p:spPr>
          <a:xfrm>
            <a:off x="214313" y="0"/>
            <a:ext cx="7500937" cy="1071563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C00000"/>
                </a:solidFill>
                <a:latin typeface="Arial" pitchFamily="34" charset="0"/>
              </a:rPr>
              <a:t>Низкий поклон ветеранам!</a:t>
            </a:r>
          </a:p>
        </p:txBody>
      </p:sp>
      <p:sp>
        <p:nvSpPr>
          <p:cNvPr id="14339" name="Содержимое 1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>
              <a:buFont typeface="Times New Roman" pitchFamily="18" charset="0"/>
              <a:buNone/>
            </a:pPr>
            <a:endParaRPr lang="ru-RU" sz="2000" b="1" smtClean="0">
              <a:solidFill>
                <a:srgbClr val="0070C0"/>
              </a:solidFill>
              <a:latin typeface="Arial" pitchFamily="34" charset="0"/>
            </a:endParaRPr>
          </a:p>
          <a:p>
            <a:pPr algn="ctr">
              <a:buFont typeface="Times New Roman" pitchFamily="18" charset="0"/>
              <a:buNone/>
            </a:pPr>
            <a:endParaRPr lang="ru-RU" sz="2000" smtClean="0"/>
          </a:p>
        </p:txBody>
      </p:sp>
      <p:sp>
        <p:nvSpPr>
          <p:cNvPr id="14340" name="Содержимое 8"/>
          <p:cNvSpPr>
            <a:spLocks noGrp="1"/>
          </p:cNvSpPr>
          <p:nvPr>
            <p:ph sz="half" idx="4294967295"/>
          </p:nvPr>
        </p:nvSpPr>
        <p:spPr>
          <a:xfrm>
            <a:off x="214313" y="1071563"/>
            <a:ext cx="8929687" cy="5786437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3200" b="1" smtClean="0">
                <a:solidFill>
                  <a:srgbClr val="7030A0"/>
                </a:solidFill>
                <a:latin typeface="Arial" pitchFamily="34" charset="0"/>
              </a:rPr>
              <a:t>Защитников  земли  родной</a:t>
            </a:r>
          </a:p>
          <a:p>
            <a:pPr algn="ctr">
              <a:buFont typeface="Times New Roman" pitchFamily="18" charset="0"/>
              <a:buNone/>
            </a:pPr>
            <a:r>
              <a:rPr lang="ru-RU" sz="3200" b="1" smtClean="0">
                <a:solidFill>
                  <a:srgbClr val="7030A0"/>
                </a:solidFill>
                <a:latin typeface="Arial" pitchFamily="34" charset="0"/>
              </a:rPr>
              <a:t>За счастье  жить  благодарим!</a:t>
            </a:r>
          </a:p>
          <a:p>
            <a:pPr>
              <a:buFont typeface="Times New Roman" pitchFamily="18" charset="0"/>
              <a:buNone/>
            </a:pPr>
            <a:r>
              <a:rPr lang="ru-RU" sz="3200" smtClean="0"/>
              <a:t> </a:t>
            </a:r>
            <a:r>
              <a:rPr lang="ru-RU" sz="2800" b="1" smtClean="0">
                <a:solidFill>
                  <a:srgbClr val="FF0000"/>
                </a:solidFill>
                <a:latin typeface="Arial" pitchFamily="34" charset="0"/>
              </a:rPr>
              <a:t>19 ноября 2014 года         2 февраля 2015 года</a:t>
            </a:r>
            <a:endParaRPr lang="ru-RU" sz="2400" b="1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ru-RU" sz="3200" smtClean="0"/>
          </a:p>
        </p:txBody>
      </p:sp>
      <p:pic>
        <p:nvPicPr>
          <p:cNvPr id="14341" name="Picture 7" descr="C:\Documents and Settings\Tat'yana\Мои документы\Мои рисунки\DSCN0775.jpg"/>
          <p:cNvPicPr>
            <a:picLocks noChangeAspect="1" noChangeArrowheads="1"/>
          </p:cNvPicPr>
          <p:nvPr/>
        </p:nvPicPr>
        <p:blipFill>
          <a:blip r:embed="rId2"/>
          <a:srcRect t="13329"/>
          <a:stretch>
            <a:fillRect/>
          </a:stretch>
        </p:blipFill>
        <p:spPr bwMode="auto">
          <a:xfrm>
            <a:off x="214313" y="2928938"/>
            <a:ext cx="3929062" cy="31432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3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214313"/>
            <a:ext cx="1428750" cy="116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7" descr="C:\Documents and Settings\Tat'yana\Мои документы\Мои рисунки\DSCN1087.jpg"/>
          <p:cNvPicPr>
            <a:picLocks noChangeAspect="1" noChangeArrowheads="1"/>
          </p:cNvPicPr>
          <p:nvPr/>
        </p:nvPicPr>
        <p:blipFill>
          <a:blip r:embed="rId4"/>
          <a:srcRect t="18796"/>
          <a:stretch>
            <a:fillRect/>
          </a:stretch>
        </p:blipFill>
        <p:spPr bwMode="auto">
          <a:xfrm>
            <a:off x="4429125" y="2928938"/>
            <a:ext cx="4500563" cy="36433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4742</TotalTime>
  <Words>836</Words>
  <PresentationFormat>Экран (4:3)</PresentationFormat>
  <Paragraphs>157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«Доброе сердце»</vt:lpstr>
      <vt:lpstr>МКОУ «Захаровская СОШ» Клетского района Волгоградской области</vt:lpstr>
      <vt:lpstr>Актуальность проекта</vt:lpstr>
      <vt:lpstr>Цели проекта</vt:lpstr>
      <vt:lpstr>Задачи проекта:</vt:lpstr>
      <vt:lpstr>Направления проектной деятельности.</vt:lpstr>
      <vt:lpstr>Реализация проекта.</vt:lpstr>
      <vt:lpstr>«Низкий поклон ветеранам!»</vt:lpstr>
      <vt:lpstr>Низкий поклон ветеранам!</vt:lpstr>
      <vt:lpstr>Вечная слава героям!</vt:lpstr>
      <vt:lpstr>Реализация проекта. «Подарок маленькому другу»</vt:lpstr>
      <vt:lpstr>«Подарок маленькому другу»</vt:lpstr>
      <vt:lpstr>Праздник доброты.</vt:lpstr>
      <vt:lpstr>Реализация проекта.</vt:lpstr>
      <vt:lpstr>«За чистоту родного края»</vt:lpstr>
      <vt:lpstr>«Детская площадка».</vt:lpstr>
      <vt:lpstr>Реализация проекта.</vt:lpstr>
      <vt:lpstr>«Птичий город»</vt:lpstr>
      <vt:lpstr>Реализация проекта             «Убеленные сединой» </vt:lpstr>
      <vt:lpstr>Заслуженные люди родной земли.</vt:lpstr>
      <vt:lpstr>Не будь равнодушным!</vt:lpstr>
      <vt:lpstr>Не будь равнодушным!</vt:lpstr>
      <vt:lpstr>«О доброте и милосердии».</vt:lpstr>
      <vt:lpstr>Уроки милосердия.</vt:lpstr>
      <vt:lpstr>Результаты работы:</vt:lpstr>
      <vt:lpstr>Доброе сердце!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«Доброе сердце»</dc:title>
  <dc:creator>Дарина</dc:creator>
  <cp:lastModifiedBy>Татьяна</cp:lastModifiedBy>
  <cp:revision>484</cp:revision>
  <cp:lastPrinted>1601-01-01T00:00:00Z</cp:lastPrinted>
  <dcterms:created xsi:type="dcterms:W3CDTF">2009-12-29T18:43:17Z</dcterms:created>
  <dcterms:modified xsi:type="dcterms:W3CDTF">2015-03-04T14:41:54Z</dcterms:modified>
</cp:coreProperties>
</file>