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56" r:id="rId2"/>
    <p:sldId id="308" r:id="rId3"/>
    <p:sldId id="258" r:id="rId4"/>
    <p:sldId id="259" r:id="rId5"/>
    <p:sldId id="260" r:id="rId6"/>
    <p:sldId id="263" r:id="rId7"/>
    <p:sldId id="266" r:id="rId8"/>
    <p:sldId id="288" r:id="rId9"/>
    <p:sldId id="297" r:id="rId10"/>
    <p:sldId id="287" r:id="rId11"/>
    <p:sldId id="296" r:id="rId12"/>
    <p:sldId id="283" r:id="rId13"/>
    <p:sldId id="298" r:id="rId14"/>
    <p:sldId id="289" r:id="rId15"/>
    <p:sldId id="313" r:id="rId16"/>
    <p:sldId id="291" r:id="rId17"/>
    <p:sldId id="271" r:id="rId18"/>
    <p:sldId id="293" r:id="rId19"/>
    <p:sldId id="294" r:id="rId20"/>
    <p:sldId id="326" r:id="rId21"/>
    <p:sldId id="321" r:id="rId22"/>
    <p:sldId id="329" r:id="rId23"/>
    <p:sldId id="305" r:id="rId24"/>
    <p:sldId id="276" r:id="rId25"/>
    <p:sldId id="306" r:id="rId26"/>
    <p:sldId id="281" r:id="rId27"/>
  </p:sldIdLst>
  <p:sldSz cx="9144000" cy="6858000" type="screen4x3"/>
  <p:notesSz cx="6888163" cy="100203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999FF"/>
    <a:srgbClr val="FFCCFF"/>
    <a:srgbClr val="CCECFF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56"/>
        <p:guide pos="217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AutoShape 1"/>
          <p:cNvSpPr>
            <a:spLocks noChangeArrowheads="1"/>
          </p:cNvSpPr>
          <p:nvPr/>
        </p:nvSpPr>
        <p:spPr bwMode="auto">
          <a:xfrm>
            <a:off x="0" y="0"/>
            <a:ext cx="6888163" cy="100203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902075" y="0"/>
            <a:ext cx="2982913" cy="50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094" tIns="49449" rIns="95094" bIns="49449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66155" algn="l"/>
                <a:tab pos="1932310" algn="l"/>
                <a:tab pos="2898465" algn="l"/>
                <a:tab pos="3864620" algn="l"/>
                <a:tab pos="4830775" algn="l"/>
                <a:tab pos="5796930" algn="l"/>
                <a:tab pos="6763085" algn="l"/>
                <a:tab pos="7729240" algn="l"/>
                <a:tab pos="8695395" algn="l"/>
                <a:tab pos="9661550" algn="l"/>
                <a:tab pos="10627705" algn="l"/>
              </a:tabLst>
              <a:defRPr sz="1300">
                <a:solidFill>
                  <a:srgbClr val="000000"/>
                </a:solidFill>
                <a:latin typeface="Arial" charset="0"/>
                <a:cs typeface="DejaVu Sans Condensed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9800" y="750888"/>
            <a:ext cx="5006975" cy="3756025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8975" y="4759325"/>
            <a:ext cx="5508625" cy="450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094" tIns="49449" rIns="95094" bIns="49449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6616" tIns="48308" rIns="96616" bIns="48308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902075" y="9517063"/>
            <a:ext cx="2982913" cy="500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094" tIns="49449" rIns="95094" bIns="49449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66155" algn="l"/>
                <a:tab pos="1932310" algn="l"/>
                <a:tab pos="2898465" algn="l"/>
                <a:tab pos="3864620" algn="l"/>
                <a:tab pos="4830775" algn="l"/>
                <a:tab pos="5796930" algn="l"/>
                <a:tab pos="6763085" algn="l"/>
                <a:tab pos="7729240" algn="l"/>
                <a:tab pos="8695395" algn="l"/>
                <a:tab pos="9661550" algn="l"/>
                <a:tab pos="10627705" algn="l"/>
              </a:tabLst>
              <a:defRPr sz="1300">
                <a:solidFill>
                  <a:srgbClr val="000000"/>
                </a:solidFill>
                <a:latin typeface="Arial" charset="0"/>
                <a:cs typeface="DejaVu Sans Condensed" charset="0"/>
              </a:defRPr>
            </a:lvl1pPr>
          </a:lstStyle>
          <a:p>
            <a:pPr>
              <a:defRPr/>
            </a:pPr>
            <a:fld id="{536B9F21-C11C-4CBE-A630-FC8CFB3EE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9C387B1A-0A1D-4FC9-9EDD-AF02D4E7B57B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1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0FF16C4A-CB07-4521-B879-C95D585B17B6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3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2EC088A0-87A8-4CE4-B703-8DD5A323B5F8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EE6AFC66-33FD-4CBF-868A-9D578B7453B0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5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604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547CED23-3CA3-4842-88B1-41390534E222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094" tIns="49449" rIns="95094" bIns="49449" anchor="b"/>
          <a:lstStyle/>
          <a:p>
            <a:pPr algn="r">
              <a:buClrTx/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A7D17582-7F5B-49F0-8678-BD8296E978A8}" type="slidenum">
              <a:rPr lang="ru-RU" sz="1300">
                <a:solidFill>
                  <a:srgbClr val="000000"/>
                </a:solidFill>
              </a:rPr>
              <a:pPr algn="r">
                <a:buClrTx/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6</a:t>
            </a:fld>
            <a:endParaRPr lang="ru-RU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1762F93F-4F18-4CA9-9866-2D6C37CC5D88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7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1EEE4A16-A81D-4466-8EFB-0E38B64308D3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17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67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28824889-BDE1-426E-9673-4EA33EC09CEB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24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69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965200" algn="l"/>
                <a:tab pos="1931988" algn="l"/>
                <a:tab pos="2897188" algn="l"/>
                <a:tab pos="3863975" algn="l"/>
                <a:tab pos="4830763" algn="l"/>
                <a:tab pos="5795963" algn="l"/>
                <a:tab pos="6762750" algn="l"/>
                <a:tab pos="7727950" algn="l"/>
                <a:tab pos="8694738" algn="l"/>
                <a:tab pos="9661525" algn="l"/>
                <a:tab pos="10626725" algn="l"/>
              </a:tabLst>
            </a:pPr>
            <a:fld id="{F7415105-C357-49AD-A1CA-0C2CBADF20EE}" type="slidenum">
              <a:rPr lang="ru-RU" smtClean="0">
                <a:latin typeface="Arial" pitchFamily="34" charset="0"/>
                <a:cs typeface="Arial" pitchFamily="34" charset="0"/>
              </a:rPr>
              <a:pPr>
                <a:tabLst>
                  <a:tab pos="0" algn="l"/>
                  <a:tab pos="965200" algn="l"/>
                  <a:tab pos="1931988" algn="l"/>
                  <a:tab pos="2897188" algn="l"/>
                  <a:tab pos="3863975" algn="l"/>
                  <a:tab pos="4830763" algn="l"/>
                  <a:tab pos="5795963" algn="l"/>
                  <a:tab pos="6762750" algn="l"/>
                  <a:tab pos="7727950" algn="l"/>
                  <a:tab pos="8694738" algn="l"/>
                  <a:tab pos="9661525" algn="l"/>
                  <a:tab pos="10626725" algn="l"/>
                </a:tabLst>
              </a:pPr>
              <a:t>26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solidFill>
            <a:srgbClr val="FFFFFF"/>
          </a:solidFill>
          <a:ln/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48D3E-6240-4267-B30B-F82C353B2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C1957-0CBD-4FB1-A0A4-2A40A93AB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4625"/>
            <a:ext cx="2055813" cy="583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4625"/>
            <a:ext cx="6019800" cy="583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EED0F-1897-41C3-81EF-57F77220B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25F39-10AD-4EEC-ACB2-D8C26DAB0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2CA88-ED25-44F6-92C9-8826C39F7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481138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95C96-07AF-4786-B84B-95F1ADC2F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3BF8A-A1A8-4E66-BAD5-CB054446A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B58B4-5E55-430F-9E2D-0BE8AE8C7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78276-9BE2-421A-9957-F5A6A2A3D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4FD1A-C302-4D93-B5F6-FA0084774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A545B-EEE2-4A91-8C6D-D9EDB5FB6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715963" y="5002213"/>
            <a:ext cx="3802062" cy="1443037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w 5760"/>
              <a:gd name="T9" fmla="*/ 0 h 528"/>
              <a:gd name="T10" fmla="*/ 5760 w 5760"/>
              <a:gd name="T11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B3B7CB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w 5760"/>
              <a:gd name="T9" fmla="*/ 0 h 528"/>
              <a:gd name="T10" fmla="*/ 5760 w 5760"/>
              <a:gd name="T11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grpSp>
        <p:nvGrpSpPr>
          <p:cNvPr id="1028" name="Group 3"/>
          <p:cNvGrpSpPr>
            <a:grpSpLocks/>
          </p:cNvGrpSpPr>
          <p:nvPr/>
        </p:nvGrpSpPr>
        <p:grpSpPr bwMode="auto">
          <a:xfrm>
            <a:off x="-12700" y="5784850"/>
            <a:ext cx="3413125" cy="1090613"/>
            <a:chOff x="-8" y="3644"/>
            <a:chExt cx="2150" cy="687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</p:grpSp>
      <p:pic>
        <p:nvPicPr>
          <p:cNvPr id="1029" name="Picture 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3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4625"/>
            <a:ext cx="8228013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3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1138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/>
          </p:nvPr>
        </p:nvSpPr>
        <p:spPr bwMode="auto">
          <a:xfrm>
            <a:off x="6727825" y="6405563"/>
            <a:ext cx="191770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DejaVu Sans Condensed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4379913" y="6405563"/>
            <a:ext cx="23510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8647113" y="6405563"/>
            <a:ext cx="36512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DejaVu Sans Condensed" charset="0"/>
              </a:defRPr>
            </a:lvl1pPr>
          </a:lstStyle>
          <a:p>
            <a:pPr>
              <a:defRPr/>
            </a:pPr>
            <a:fld id="{CDBDAD40-0D1E-4DC0-9CBD-2FF0FE340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46465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464653"/>
          </a:solidFill>
          <a:latin typeface="Lucida Sans Unicode" pitchFamily="32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7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3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3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1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19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gif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C:\Documents and Settings\Tat'yana\Рабочий стол\EpzvZSk9xp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500188"/>
            <a:ext cx="8358188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smtClean="0">
                <a:solidFill>
                  <a:srgbClr val="7030A0"/>
                </a:solidFill>
                <a:latin typeface="Arial" pitchFamily="34" charset="0"/>
              </a:rPr>
              <a:t>«Доброе сердце»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142875"/>
            <a:ext cx="1571625" cy="1236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174625"/>
            <a:ext cx="6329363" cy="754063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Вечная слава героям!</a:t>
            </a:r>
          </a:p>
        </p:txBody>
      </p:sp>
      <p:sp>
        <p:nvSpPr>
          <p:cNvPr id="15363" name="Содержимое 4"/>
          <p:cNvSpPr>
            <a:spLocks noGrp="1"/>
          </p:cNvSpPr>
          <p:nvPr>
            <p:ph idx="1"/>
          </p:nvPr>
        </p:nvSpPr>
        <p:spPr>
          <a:xfrm>
            <a:off x="214313" y="1285875"/>
            <a:ext cx="8715375" cy="5143500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600" b="1" smtClean="0">
                <a:solidFill>
                  <a:srgbClr val="7030A0"/>
                </a:solidFill>
                <a:latin typeface="Arial" pitchFamily="34" charset="0"/>
              </a:rPr>
              <a:t>Мы все должны знать, все помнить</a:t>
            </a:r>
            <a:r>
              <a:rPr lang="ru-RU" b="1" smtClean="0">
                <a:solidFill>
                  <a:srgbClr val="7030A0"/>
                </a:solidFill>
                <a:latin typeface="Arial" pitchFamily="34" charset="0"/>
              </a:rPr>
              <a:t>!</a:t>
            </a:r>
          </a:p>
          <a:p>
            <a:pPr>
              <a:buFont typeface="Times New Roman" pitchFamily="18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pitchFamily="34" charset="0"/>
              </a:rPr>
              <a:t>      </a:t>
            </a:r>
          </a:p>
          <a:p>
            <a:pPr algn="ctr">
              <a:buFont typeface="Times New Roman" pitchFamily="18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pitchFamily="34" charset="0"/>
              </a:rPr>
              <a:t>9 мая 2014 года             19 ноября 2014 года</a:t>
            </a:r>
          </a:p>
          <a:p>
            <a:pPr algn="ctr">
              <a:buFont typeface="Times New Roman" pitchFamily="18" charset="0"/>
              <a:buNone/>
            </a:pPr>
            <a:endParaRPr lang="ru-RU" b="1" smtClean="0">
              <a:solidFill>
                <a:srgbClr val="FF000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b="1" smtClean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1536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0"/>
            <a:ext cx="1500188" cy="1214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5" name="Picture 5" descr="C:\Documents and Settings\Tat'yana\Рабочий стол\с фото\гвозди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928938"/>
            <a:ext cx="4071937" cy="292893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5366" name="Picture 6" descr="C:\Documents and Settings\Tat'yana\Мои документы\Мои рисунки\DSCN0778.jpg"/>
          <p:cNvPicPr>
            <a:picLocks noChangeAspect="1" noChangeArrowheads="1"/>
          </p:cNvPicPr>
          <p:nvPr/>
        </p:nvPicPr>
        <p:blipFill>
          <a:blip r:embed="rId4"/>
          <a:srcRect b="10001"/>
          <a:stretch>
            <a:fillRect/>
          </a:stretch>
        </p:blipFill>
        <p:spPr bwMode="auto">
          <a:xfrm>
            <a:off x="4572000" y="2928938"/>
            <a:ext cx="4286250" cy="350043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3"/>
          <p:cNvSpPr>
            <a:spLocks noGrp="1"/>
          </p:cNvSpPr>
          <p:nvPr>
            <p:ph type="title"/>
          </p:nvPr>
        </p:nvSpPr>
        <p:spPr>
          <a:xfrm>
            <a:off x="457200" y="174625"/>
            <a:ext cx="8228013" cy="1039813"/>
          </a:xfrm>
        </p:spPr>
        <p:txBody>
          <a:bodyPr/>
          <a:lstStyle/>
          <a:p>
            <a:r>
              <a:rPr lang="ru-RU" sz="4000" smtClean="0">
                <a:solidFill>
                  <a:srgbClr val="7030A0"/>
                </a:solidFill>
                <a:latin typeface="Arial" pitchFamily="34" charset="0"/>
              </a:rPr>
              <a:t>Реализация проекта.</a:t>
            </a:r>
            <a:r>
              <a:rPr lang="ru-RU" smtClean="0">
                <a:latin typeface="Arial" pitchFamily="34" charset="0"/>
              </a:rPr>
              <a:t/>
            </a:r>
            <a:br>
              <a:rPr lang="ru-RU" smtClean="0">
                <a:latin typeface="Arial" pitchFamily="34" charset="0"/>
              </a:rPr>
            </a:br>
            <a:r>
              <a:rPr lang="ru-RU" sz="3600" smtClean="0">
                <a:solidFill>
                  <a:srgbClr val="FF0000"/>
                </a:solidFill>
                <a:latin typeface="Arial" pitchFamily="34" charset="0"/>
              </a:rPr>
              <a:t>«Подарок маленькому другу»</a:t>
            </a:r>
          </a:p>
        </p:txBody>
      </p:sp>
      <p:sp>
        <p:nvSpPr>
          <p:cNvPr id="18435" name="Содержимое 4"/>
          <p:cNvSpPr>
            <a:spLocks noGrp="1"/>
          </p:cNvSpPr>
          <p:nvPr>
            <p:ph idx="1"/>
          </p:nvPr>
        </p:nvSpPr>
        <p:spPr>
          <a:xfrm>
            <a:off x="457200" y="1214438"/>
            <a:ext cx="8228013" cy="5214937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endParaRPr lang="ru-RU" sz="3200" b="1" smtClean="0">
              <a:solidFill>
                <a:srgbClr val="C00000"/>
              </a:solidFill>
              <a:latin typeface="Arial" pitchFamily="34" charset="0"/>
            </a:endParaRPr>
          </a:p>
          <a:p>
            <a:pPr>
              <a:buFont typeface="Times New Roman" pitchFamily="18" charset="0"/>
              <a:buNone/>
            </a:pPr>
            <a:r>
              <a:rPr lang="ru-RU" sz="3200" b="1" smtClean="0">
                <a:solidFill>
                  <a:srgbClr val="C00000"/>
                </a:solidFill>
                <a:latin typeface="Arial" pitchFamily="34" charset="0"/>
              </a:rPr>
              <a:t>Мероприятия:</a:t>
            </a:r>
          </a:p>
          <a:p>
            <a:r>
              <a:rPr lang="ru-RU" sz="2800" b="1" smtClean="0">
                <a:solidFill>
                  <a:srgbClr val="C00000"/>
                </a:solidFill>
                <a:latin typeface="Arial" pitchFamily="34" charset="0"/>
              </a:rPr>
              <a:t>Посещение детского садика «Сказка»: </a:t>
            </a: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проведение игр, конкурсов, разучивание танцев, песен.</a:t>
            </a:r>
          </a:p>
          <a:p>
            <a:r>
              <a:rPr lang="ru-RU" sz="2800" b="1" smtClean="0">
                <a:solidFill>
                  <a:srgbClr val="C00000"/>
                </a:solidFill>
                <a:latin typeface="Arial" pitchFamily="34" charset="0"/>
              </a:rPr>
              <a:t>Подарки маленьким друзьям: </a:t>
            </a: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игрушки, игры, альбомы, карандаши, фламастеры.</a:t>
            </a:r>
          </a:p>
          <a:p>
            <a:r>
              <a:rPr lang="ru-RU" sz="2800" b="1" smtClean="0">
                <a:solidFill>
                  <a:srgbClr val="C00000"/>
                </a:solidFill>
                <a:latin typeface="Arial" pitchFamily="34" charset="0"/>
              </a:rPr>
              <a:t>Проведение праздника </a:t>
            </a: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«Мы вместе».</a:t>
            </a:r>
          </a:p>
          <a:p>
            <a:endParaRPr lang="ru-RU" sz="28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r">
              <a:buFont typeface="Times New Roman" pitchFamily="18" charset="0"/>
              <a:buNone/>
            </a:pP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Адресная помощь: </a:t>
            </a:r>
            <a:r>
              <a:rPr lang="ru-RU" sz="2800" b="1" smtClean="0">
                <a:solidFill>
                  <a:srgbClr val="002060"/>
                </a:solidFill>
                <a:latin typeface="Arial" pitchFamily="34" charset="0"/>
              </a:rPr>
              <a:t>детский садик «Сказка» х. Евстратовский Клетского района</a:t>
            </a:r>
          </a:p>
        </p:txBody>
      </p:sp>
      <p:pic>
        <p:nvPicPr>
          <p:cNvPr id="1843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142875"/>
            <a:ext cx="1285875" cy="1236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4"/>
          <p:cNvSpPr>
            <a:spLocks noGrp="1"/>
          </p:cNvSpPr>
          <p:nvPr>
            <p:ph type="title"/>
          </p:nvPr>
        </p:nvSpPr>
        <p:spPr>
          <a:xfrm>
            <a:off x="0" y="174625"/>
            <a:ext cx="7786688" cy="754063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rgbClr val="C00000"/>
                </a:solidFill>
                <a:latin typeface="Arial" pitchFamily="34" charset="0"/>
              </a:rPr>
              <a:t>«Подарок маленькому другу»</a:t>
            </a:r>
          </a:p>
        </p:txBody>
      </p:sp>
      <p:sp>
        <p:nvSpPr>
          <p:cNvPr id="20483" name="Содержимое 10"/>
          <p:cNvSpPr>
            <a:spLocks noGrp="1"/>
          </p:cNvSpPr>
          <p:nvPr>
            <p:ph sz="half" idx="2"/>
          </p:nvPr>
        </p:nvSpPr>
        <p:spPr>
          <a:xfrm>
            <a:off x="4646613" y="1071563"/>
            <a:ext cx="4211637" cy="5500687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b="1" smtClean="0">
                <a:solidFill>
                  <a:srgbClr val="7030A0"/>
                </a:solidFill>
                <a:latin typeface="Arial" pitchFamily="34" charset="0"/>
              </a:rPr>
              <a:t>   </a:t>
            </a:r>
            <a:r>
              <a:rPr lang="ru-RU" sz="2400" b="1" smtClean="0">
                <a:solidFill>
                  <a:srgbClr val="7030A0"/>
                </a:solidFill>
                <a:latin typeface="Arial" pitchFamily="34" charset="0"/>
              </a:rPr>
              <a:t>Много подарков получили маленькие воспитанники детского садика.</a:t>
            </a:r>
          </a:p>
          <a:p>
            <a:pPr algn="ctr">
              <a:buFont typeface="Times New Roman" pitchFamily="18" charset="0"/>
              <a:buNone/>
            </a:pPr>
            <a:r>
              <a:rPr lang="ru-RU" b="1" smtClean="0">
                <a:solidFill>
                  <a:srgbClr val="FF0000"/>
                </a:solidFill>
                <a:latin typeface="Arial" pitchFamily="34" charset="0"/>
              </a:rPr>
              <a:t>У всех было тепло и радостно на душе!</a:t>
            </a:r>
          </a:p>
          <a:p>
            <a:pPr algn="ctr">
              <a:buFont typeface="Times New Roman" pitchFamily="18" charset="0"/>
              <a:buNone/>
            </a:pP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20484" name="Picture 6" descr="F:\IMG_02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3786188"/>
            <a:ext cx="4286250" cy="2500312"/>
          </a:xfrm>
          <a:noFill/>
          <a:ln>
            <a:solidFill>
              <a:srgbClr val="9999FF"/>
            </a:solidFill>
            <a:miter lim="800000"/>
          </a:ln>
        </p:spPr>
      </p:pic>
      <p:pic>
        <p:nvPicPr>
          <p:cNvPr id="20485" name="Picture 8" descr="F:\IMG_02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285875"/>
            <a:ext cx="4286250" cy="2286000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pic>
        <p:nvPicPr>
          <p:cNvPr id="20486" name="Picture 4" descr="F:\IMG_02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3786188"/>
            <a:ext cx="3929062" cy="2786062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pic>
        <p:nvPicPr>
          <p:cNvPr id="2048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0938" y="0"/>
            <a:ext cx="1428750" cy="1285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174625"/>
            <a:ext cx="6757988" cy="896938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Праздник доброты.</a:t>
            </a:r>
          </a:p>
        </p:txBody>
      </p:sp>
      <p:sp>
        <p:nvSpPr>
          <p:cNvPr id="22531" name="Содержимое 4"/>
          <p:cNvSpPr>
            <a:spLocks noGrp="1"/>
          </p:cNvSpPr>
          <p:nvPr>
            <p:ph idx="1"/>
          </p:nvPr>
        </p:nvSpPr>
        <p:spPr>
          <a:xfrm>
            <a:off x="457200" y="1071563"/>
            <a:ext cx="8228013" cy="5286375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b="1" smtClean="0">
                <a:solidFill>
                  <a:srgbClr val="7030A0"/>
                </a:solidFill>
                <a:latin typeface="Arial" pitchFamily="34" charset="0"/>
              </a:rPr>
              <a:t>Для малышей детского садика провели праздник </a:t>
            </a:r>
            <a:r>
              <a:rPr lang="ru-RU" b="1" smtClean="0">
                <a:solidFill>
                  <a:srgbClr val="FF0000"/>
                </a:solidFill>
                <a:latin typeface="Arial" pitchFamily="34" charset="0"/>
              </a:rPr>
              <a:t>«Мы вместе!».</a:t>
            </a:r>
          </a:p>
        </p:txBody>
      </p:sp>
      <p:pic>
        <p:nvPicPr>
          <p:cNvPr id="22532" name="Picture 2" descr="C:\Documents and Settings\Tat'yana\Мои документы\Мои рисунки\DSCN08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428875"/>
            <a:ext cx="4357688" cy="4143375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pic>
        <p:nvPicPr>
          <p:cNvPr id="22533" name="Picture 3" descr="C:\Documents and Settings\Tat'yana\Мои документы\Мои рисунки\DSCN08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428875"/>
            <a:ext cx="3929063" cy="3429000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pic>
        <p:nvPicPr>
          <p:cNvPr id="22534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214313"/>
            <a:ext cx="1643062" cy="1071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5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214438"/>
          </a:xfrm>
        </p:spPr>
        <p:txBody>
          <a:bodyPr/>
          <a:lstStyle/>
          <a:p>
            <a:r>
              <a:rPr lang="ru-RU" sz="4400" smtClean="0">
                <a:solidFill>
                  <a:srgbClr val="7030A0"/>
                </a:solidFill>
                <a:latin typeface="Arial" pitchFamily="34" charset="0"/>
                <a:ea typeface="Adobe Fan Heiti Std B" pitchFamily="34" charset="-128"/>
              </a:rPr>
              <a:t>Реализация проекта.</a:t>
            </a:r>
          </a:p>
        </p:txBody>
      </p:sp>
      <p:sp>
        <p:nvSpPr>
          <p:cNvPr id="27651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7188" y="1214438"/>
            <a:ext cx="8429625" cy="5214937"/>
          </a:xfrm>
        </p:spPr>
        <p:txBody>
          <a:bodyPr/>
          <a:lstStyle/>
          <a:p>
            <a:r>
              <a:rPr lang="ru-RU" sz="3600" b="1" smtClean="0">
                <a:solidFill>
                  <a:srgbClr val="FF0000"/>
                </a:solidFill>
                <a:latin typeface="Arial" pitchFamily="34" charset="0"/>
              </a:rPr>
              <a:t>«За чистоту родного края»</a:t>
            </a:r>
          </a:p>
          <a:p>
            <a:pPr algn="l"/>
            <a:r>
              <a:rPr lang="ru-RU" sz="3600" b="1" smtClean="0">
                <a:solidFill>
                  <a:srgbClr val="C00000"/>
                </a:solidFill>
                <a:latin typeface="Arial" pitchFamily="34" charset="0"/>
              </a:rPr>
              <a:t>Мероприятия:</a:t>
            </a:r>
          </a:p>
          <a:p>
            <a:pPr algn="l"/>
            <a:endParaRPr lang="ru-RU" sz="32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«Детская площадка»</a:t>
            </a:r>
          </a:p>
          <a:p>
            <a:pPr algn="l">
              <a:buFont typeface="Arial" pitchFamily="34" charset="0"/>
              <a:buChar char="•"/>
            </a:pP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«Чистый берег».</a:t>
            </a:r>
          </a:p>
          <a:p>
            <a:pPr algn="l">
              <a:buFont typeface="Arial" pitchFamily="34" charset="0"/>
              <a:buChar char="•"/>
            </a:pP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Акции</a:t>
            </a:r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За чистоту родного края»</a:t>
            </a:r>
          </a:p>
          <a:p>
            <a:pPr algn="l"/>
            <a:endParaRPr lang="ru-RU" sz="3200" b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Адресная помощь: </a:t>
            </a:r>
          </a:p>
          <a:p>
            <a:pPr algn="r"/>
            <a:r>
              <a:rPr lang="ru-RU" sz="2800" b="1" smtClean="0">
                <a:solidFill>
                  <a:srgbClr val="002060"/>
                </a:solidFill>
                <a:latin typeface="Arial" pitchFamily="34" charset="0"/>
              </a:rPr>
              <a:t>х.Захаров, берег реки Куртлак.</a:t>
            </a:r>
          </a:p>
          <a:p>
            <a:pPr algn="l">
              <a:buFont typeface="Arial" pitchFamily="34" charset="0"/>
              <a:buChar char="•"/>
            </a:pPr>
            <a:endParaRPr lang="ru-RU" sz="32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2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endParaRPr lang="ru-RU" sz="3200" b="1" smtClean="0">
              <a:solidFill>
                <a:srgbClr val="C00000"/>
              </a:solidFill>
            </a:endParaRP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214313"/>
            <a:ext cx="1500188" cy="1165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42875" y="174625"/>
            <a:ext cx="8542338" cy="1039813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«За чистоту родного края»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8013" cy="4719638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600" b="1" smtClean="0">
                <a:solidFill>
                  <a:srgbClr val="7030A0"/>
                </a:solidFill>
                <a:latin typeface="Arial" pitchFamily="34" charset="0"/>
              </a:rPr>
              <a:t>Мы очень хотим жить </a:t>
            </a:r>
          </a:p>
          <a:p>
            <a:pPr algn="ctr">
              <a:buFont typeface="Times New Roman" pitchFamily="18" charset="0"/>
              <a:buNone/>
            </a:pPr>
            <a:r>
              <a:rPr lang="ru-RU" sz="3600" b="1" smtClean="0">
                <a:solidFill>
                  <a:srgbClr val="FF0000"/>
                </a:solidFill>
                <a:latin typeface="Arial" pitchFamily="34" charset="0"/>
              </a:rPr>
              <a:t>в уютных и красивых хуторах!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214313"/>
            <a:ext cx="1500188" cy="1165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8677" name="Picture 7" descr="C:\Documents and Settings\Tat'yana\Мои документы\Мои рисунки\DSCN0406.jpg"/>
          <p:cNvPicPr>
            <a:picLocks noChangeAspect="1" noChangeArrowheads="1"/>
          </p:cNvPicPr>
          <p:nvPr/>
        </p:nvPicPr>
        <p:blipFill>
          <a:blip r:embed="rId3"/>
          <a:srcRect l="11218" t="9650" r="14836" b="24606"/>
          <a:stretch>
            <a:fillRect/>
          </a:stretch>
        </p:blipFill>
        <p:spPr bwMode="auto">
          <a:xfrm>
            <a:off x="214313" y="2857500"/>
            <a:ext cx="4214812" cy="32146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8678" name="Picture 8" descr="C:\Documents and Settings\Tat'yana\Мои документы\Мои рисунки\DSCN04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2857500"/>
            <a:ext cx="4143375" cy="37861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174625"/>
            <a:ext cx="6972300" cy="754063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«Детская площадка».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9144000" cy="5286375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6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Подарок 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самым маленьким жителям </a:t>
            </a:r>
          </a:p>
          <a:p>
            <a:pPr algn="ctr">
              <a:buFont typeface="Times New Roman" pitchFamily="18" charset="0"/>
              <a:buNone/>
            </a:pPr>
            <a:r>
              <a:rPr lang="ru-RU" sz="36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нашего хутора.</a:t>
            </a:r>
          </a:p>
          <a:p>
            <a:pPr algn="ctr">
              <a:buFont typeface="Times New Roman" pitchFamily="18" charset="0"/>
              <a:buNone/>
            </a:pPr>
            <a:endParaRPr lang="ru-RU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3" descr="G:\ДЕНЬ ПОЖИЛОГО ЧЕЛОВЕКА\SAM_5575.JPG"/>
          <p:cNvPicPr>
            <a:picLocks noChangeAspect="1" noChangeArrowheads="1"/>
          </p:cNvPicPr>
          <p:nvPr/>
        </p:nvPicPr>
        <p:blipFill>
          <a:blip r:embed="rId2"/>
          <a:srcRect b="17940"/>
          <a:stretch>
            <a:fillRect/>
          </a:stretch>
        </p:blipFill>
        <p:spPr bwMode="auto">
          <a:xfrm>
            <a:off x="285750" y="2357438"/>
            <a:ext cx="4143375" cy="32861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9701" name="Picture 6" descr="C:\Documents and Settings\Tat'yana\Мои документы\Мои рисунки\DSCN04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357438"/>
            <a:ext cx="4214812" cy="42148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970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00" y="142875"/>
            <a:ext cx="150018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428625" y="1143000"/>
            <a:ext cx="8501063" cy="556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5125" indent="-254000">
              <a:spcBef>
                <a:spcPts val="400"/>
              </a:spcBef>
              <a:buClrTx/>
              <a:buSzPct val="68000"/>
              <a:buFontTx/>
              <a:buNone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                   </a:t>
            </a:r>
            <a:r>
              <a:rPr lang="ru-RU" sz="3600" b="1">
                <a:solidFill>
                  <a:srgbClr val="FF0000"/>
                </a:solidFill>
                <a:latin typeface="Georgia" pitchFamily="18" charset="0"/>
              </a:rPr>
              <a:t>«Птичье кафе»</a:t>
            </a:r>
            <a:endParaRPr lang="ru-RU" sz="2800" b="1">
              <a:solidFill>
                <a:srgbClr val="FF0000"/>
              </a:solidFill>
              <a:latin typeface="Georgia" pitchFamily="18" charset="0"/>
            </a:endParaRPr>
          </a:p>
          <a:p>
            <a:pPr marL="365125" indent="-254000">
              <a:spcBef>
                <a:spcPts val="400"/>
              </a:spcBef>
              <a:buClrTx/>
              <a:buSzPct val="68000"/>
              <a:buFontTx/>
              <a:buNone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3600" b="1">
                <a:solidFill>
                  <a:srgbClr val="C00000"/>
                </a:solidFill>
                <a:latin typeface="Georgia" pitchFamily="18" charset="0"/>
              </a:rPr>
              <a:t>Мероприятия:</a:t>
            </a:r>
          </a:p>
          <a:p>
            <a:pPr marL="365125" indent="-254000">
              <a:buClr>
                <a:srgbClr val="002060"/>
              </a:buClr>
              <a:buFont typeface="Arial" pitchFamily="34" charset="0"/>
              <a:buChar char="•"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</a:endParaRPr>
          </a:p>
          <a:p>
            <a:pPr marL="365125" indent="-254000">
              <a:buClr>
                <a:srgbClr val="002060"/>
              </a:buClr>
              <a:buFont typeface="Arial" pitchFamily="34" charset="0"/>
              <a:buChar char="•"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3200" b="1">
                <a:solidFill>
                  <a:srgbClr val="7030A0"/>
                </a:solidFill>
                <a:latin typeface="Georgia" pitchFamily="18" charset="0"/>
              </a:rPr>
              <a:t>Изготовление птичьих </a:t>
            </a:r>
          </a:p>
          <a:p>
            <a:pPr marL="365125" indent="-254000">
              <a:buClr>
                <a:srgbClr val="002060"/>
              </a:buClr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3200" b="1">
                <a:solidFill>
                  <a:srgbClr val="7030A0"/>
                </a:solidFill>
                <a:latin typeface="Georgia" pitchFamily="18" charset="0"/>
              </a:rPr>
              <a:t>    кормушек и домиков.</a:t>
            </a:r>
          </a:p>
          <a:p>
            <a:pPr marL="365125" indent="-254000">
              <a:buClr>
                <a:srgbClr val="002060"/>
              </a:buClr>
              <a:buFont typeface="Arial" pitchFamily="34" charset="0"/>
              <a:buChar char="•"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3200" b="1">
                <a:solidFill>
                  <a:srgbClr val="7030A0"/>
                </a:solidFill>
                <a:latin typeface="Georgia" pitchFamily="18" charset="0"/>
              </a:rPr>
              <a:t>Совместная деятельность по </a:t>
            </a:r>
          </a:p>
          <a:p>
            <a:pPr marL="365125" indent="-254000">
              <a:buClr>
                <a:srgbClr val="002060"/>
              </a:buClr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3200" b="1">
                <a:solidFill>
                  <a:srgbClr val="7030A0"/>
                </a:solidFill>
                <a:latin typeface="Georgia" pitchFamily="18" charset="0"/>
              </a:rPr>
              <a:t>   оказанию посильной помощи птицам, сбор корма для птиц.</a:t>
            </a:r>
          </a:p>
          <a:p>
            <a:pPr marL="365125" indent="-254000">
              <a:buClrTx/>
              <a:buFontTx/>
              <a:buNone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endParaRPr lang="ru-RU" sz="800" b="1">
              <a:solidFill>
                <a:srgbClr val="002060"/>
              </a:solidFill>
              <a:latin typeface="Georgia" pitchFamily="18" charset="0"/>
            </a:endParaRPr>
          </a:p>
          <a:p>
            <a:pPr marL="365125" indent="-254000">
              <a:buClrTx/>
              <a:buFontTx/>
              <a:buNone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endParaRPr lang="ru-RU" sz="2800" b="1">
              <a:solidFill>
                <a:srgbClr val="0070C0"/>
              </a:solidFill>
              <a:latin typeface="Georgia" pitchFamily="18" charset="0"/>
            </a:endParaRPr>
          </a:p>
          <a:p>
            <a:pPr marL="365125" indent="-254000" algn="r">
              <a:buClrTx/>
              <a:buFontTx/>
              <a:buNone/>
              <a:tabLst>
                <a:tab pos="365125" algn="l"/>
                <a:tab pos="1279525" algn="l"/>
                <a:tab pos="2193925" algn="l"/>
                <a:tab pos="3108325" algn="l"/>
                <a:tab pos="4022725" algn="l"/>
                <a:tab pos="4937125" algn="l"/>
                <a:tab pos="5851525" algn="l"/>
                <a:tab pos="6765925" algn="l"/>
                <a:tab pos="7680325" algn="l"/>
                <a:tab pos="8594725" algn="l"/>
                <a:tab pos="9509125" algn="l"/>
                <a:tab pos="10423525" algn="l"/>
              </a:tabLst>
            </a:pPr>
            <a:r>
              <a:rPr lang="ru-RU" sz="2800" b="1">
                <a:solidFill>
                  <a:srgbClr val="0070C0"/>
                </a:solidFill>
                <a:latin typeface="Georgia" pitchFamily="18" charset="0"/>
              </a:rPr>
              <a:t>Адресная помощь:  </a:t>
            </a:r>
            <a:r>
              <a:rPr lang="ru-RU" sz="2800" b="1">
                <a:solidFill>
                  <a:srgbClr val="002060"/>
                </a:solidFill>
              </a:rPr>
              <a:t>х.Захаров, территория школьного двора</a:t>
            </a:r>
            <a:r>
              <a:rPr lang="ru-RU" sz="2800" b="1">
                <a:solidFill>
                  <a:schemeClr val="tx1"/>
                </a:solidFill>
              </a:rPr>
              <a:t>.</a:t>
            </a:r>
            <a:endParaRPr lang="ru-RU" sz="2800" b="1">
              <a:solidFill>
                <a:srgbClr val="7030A0"/>
              </a:solidFill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85750"/>
            <a:ext cx="1285875" cy="1093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14313"/>
            <a:ext cx="1285875" cy="1093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1749" name="Picture 7" descr="C:\Documents and Settings\Tat'yana\Рабочий стол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1571625"/>
            <a:ext cx="22145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29688" y="2071688"/>
            <a:ext cx="7078662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17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14313"/>
            <a:ext cx="1285875" cy="1093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1752" name="Заголовок 8"/>
          <p:cNvSpPr>
            <a:spLocks noGrp="1"/>
          </p:cNvSpPr>
          <p:nvPr>
            <p:ph type="title"/>
          </p:nvPr>
        </p:nvSpPr>
        <p:spPr>
          <a:xfrm>
            <a:off x="457200" y="174625"/>
            <a:ext cx="8228013" cy="968375"/>
          </a:xfrm>
        </p:spPr>
        <p:txBody>
          <a:bodyPr/>
          <a:lstStyle/>
          <a:p>
            <a:r>
              <a:rPr lang="ru-RU" sz="4400" smtClean="0">
                <a:solidFill>
                  <a:srgbClr val="0070C0"/>
                </a:solidFill>
                <a:latin typeface="Arial" pitchFamily="34" charset="0"/>
              </a:rPr>
              <a:t>Реализация проекта.</a:t>
            </a:r>
          </a:p>
        </p:txBody>
      </p:sp>
      <p:sp>
        <p:nvSpPr>
          <p:cNvPr id="31753" name="Содержимое 9"/>
          <p:cNvSpPr>
            <a:spLocks noGrp="1"/>
          </p:cNvSpPr>
          <p:nvPr>
            <p:ph idx="1"/>
          </p:nvPr>
        </p:nvSpPr>
        <p:spPr>
          <a:xfrm>
            <a:off x="457200" y="1285875"/>
            <a:ext cx="8329613" cy="5214938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0" y="174625"/>
            <a:ext cx="6786563" cy="1039813"/>
          </a:xfrm>
        </p:spPr>
        <p:txBody>
          <a:bodyPr/>
          <a:lstStyle/>
          <a:p>
            <a:pPr algn="ctr"/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«Птичий город»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357188" y="1214438"/>
            <a:ext cx="8429625" cy="5286375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Мы сделали своими руками много новых домиков пернатым друзьям,</a:t>
            </a:r>
          </a:p>
          <a:p>
            <a:pPr algn="ctr">
              <a:buFont typeface="Times New Roman" pitchFamily="18" charset="0"/>
              <a:buNone/>
            </a:pP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 </a:t>
            </a:r>
            <a:r>
              <a:rPr lang="ru-RU" sz="3200" b="1" smtClean="0">
                <a:solidFill>
                  <a:srgbClr val="FF0000"/>
                </a:solidFill>
                <a:latin typeface="Arial" pitchFamily="34" charset="0"/>
              </a:rPr>
              <a:t>построили целый птичий город.</a:t>
            </a:r>
            <a:endParaRPr lang="ru-RU" sz="2800" b="1" smtClean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32772" name="Picture 6" descr="C:\Documents and Settings\Tat'yana\Мои документы\Мои рисунки\DSCN0966.jpg"/>
          <p:cNvPicPr>
            <a:picLocks noChangeAspect="1" noChangeArrowheads="1"/>
          </p:cNvPicPr>
          <p:nvPr/>
        </p:nvPicPr>
        <p:blipFill>
          <a:blip r:embed="rId2"/>
          <a:srcRect l="-25888" t="3418"/>
          <a:stretch>
            <a:fillRect/>
          </a:stretch>
        </p:blipFill>
        <p:spPr bwMode="auto">
          <a:xfrm>
            <a:off x="-857250" y="2714625"/>
            <a:ext cx="5214938" cy="3713163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pic>
        <p:nvPicPr>
          <p:cNvPr id="32773" name="Picture 7" descr="C:\Documents and Settings\Tat'yana\Мои документы\Мои рисунки\DSCN0990.jpg"/>
          <p:cNvPicPr>
            <a:picLocks noChangeAspect="1" noChangeArrowheads="1"/>
          </p:cNvPicPr>
          <p:nvPr/>
        </p:nvPicPr>
        <p:blipFill>
          <a:blip r:embed="rId3"/>
          <a:srcRect l="-37422" r="17941"/>
          <a:stretch>
            <a:fillRect/>
          </a:stretch>
        </p:blipFill>
        <p:spPr bwMode="auto">
          <a:xfrm>
            <a:off x="2571750" y="2714625"/>
            <a:ext cx="6357938" cy="37861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3277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214313"/>
            <a:ext cx="1643062" cy="1093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214313" y="174625"/>
            <a:ext cx="8470900" cy="1968500"/>
          </a:xfrm>
        </p:spPr>
        <p:txBody>
          <a:bodyPr/>
          <a:lstStyle/>
          <a:p>
            <a:r>
              <a:rPr lang="ru-RU" sz="4000" smtClean="0">
                <a:solidFill>
                  <a:srgbClr val="7030A0"/>
                </a:solidFill>
                <a:latin typeface="Arial" pitchFamily="34" charset="0"/>
              </a:rPr>
              <a:t>Реализация проекта</a:t>
            </a:r>
            <a:br>
              <a:rPr lang="ru-RU" sz="4000" smtClean="0">
                <a:solidFill>
                  <a:srgbClr val="7030A0"/>
                </a:solidFill>
                <a:latin typeface="Arial" pitchFamily="34" charset="0"/>
              </a:rPr>
            </a:br>
            <a:r>
              <a:rPr lang="ru-RU" sz="4000" smtClean="0">
                <a:solidFill>
                  <a:srgbClr val="FF0000"/>
                </a:solidFill>
                <a:latin typeface="Arial" pitchFamily="34" charset="0"/>
              </a:rPr>
              <a:t>            </a:t>
            </a:r>
            <a:r>
              <a:rPr lang="ru-RU" sz="4400" smtClean="0">
                <a:solidFill>
                  <a:srgbClr val="FF0000"/>
                </a:solidFill>
                <a:latin typeface="Arial" pitchFamily="34" charset="0"/>
              </a:rPr>
              <a:t>«</a:t>
            </a:r>
            <a:r>
              <a:rPr lang="ru-RU" sz="4000" smtClean="0">
                <a:solidFill>
                  <a:srgbClr val="FF0000"/>
                </a:solidFill>
                <a:latin typeface="Arial" pitchFamily="34" charset="0"/>
              </a:rPr>
              <a:t>Убеленные сединой»</a:t>
            </a:r>
            <a:br>
              <a:rPr lang="ru-RU" sz="4000" smtClean="0">
                <a:solidFill>
                  <a:srgbClr val="FF0000"/>
                </a:solidFill>
                <a:latin typeface="Arial" pitchFamily="34" charset="0"/>
              </a:rPr>
            </a:br>
            <a:endParaRPr lang="ru-RU" sz="4000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357188" y="1071563"/>
            <a:ext cx="8429625" cy="5572125"/>
          </a:xfrm>
        </p:spPr>
        <p:txBody>
          <a:bodyPr/>
          <a:lstStyle/>
          <a:p>
            <a:pPr marL="514350" indent="-514350">
              <a:buFont typeface="Times New Roman" pitchFamily="18" charset="0"/>
              <a:buNone/>
            </a:pPr>
            <a:endParaRPr lang="ru-RU" sz="3200" b="1" smtClean="0">
              <a:solidFill>
                <a:srgbClr val="FF0000"/>
              </a:solidFill>
              <a:latin typeface="Arial" pitchFamily="34" charset="0"/>
            </a:endParaRPr>
          </a:p>
          <a:p>
            <a:pPr marL="514350" indent="-514350">
              <a:buFont typeface="Times New Roman" pitchFamily="18" charset="0"/>
              <a:buNone/>
            </a:pPr>
            <a:r>
              <a:rPr lang="ru-RU" sz="3600" b="1" smtClean="0">
                <a:solidFill>
                  <a:srgbClr val="C00000"/>
                </a:solidFill>
                <a:latin typeface="Arial" pitchFamily="34" charset="0"/>
              </a:rPr>
              <a:t>Мероприятия:</a:t>
            </a:r>
          </a:p>
          <a:p>
            <a:pPr marL="514350" indent="-514350"/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Активное участие в празднике </a:t>
            </a:r>
            <a:r>
              <a:rPr lang="ru-RU" sz="2800" b="1" smtClean="0">
                <a:solidFill>
                  <a:srgbClr val="FF0000"/>
                </a:solidFill>
                <a:latin typeface="Arial" pitchFamily="34" charset="0"/>
              </a:rPr>
              <a:t>«Мои года –мое  богатство» </a:t>
            </a: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для</a:t>
            </a:r>
            <a:r>
              <a:rPr lang="ru-RU" sz="2800" b="1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пожилых жителей родных хуторов.</a:t>
            </a:r>
          </a:p>
          <a:p>
            <a:pPr marL="514350" indent="-514350"/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Организация встречи </a:t>
            </a:r>
            <a:r>
              <a:rPr lang="ru-RU" sz="2800" b="1" smtClean="0">
                <a:solidFill>
                  <a:srgbClr val="FF0000"/>
                </a:solidFill>
                <a:latin typeface="Arial" pitchFamily="34" charset="0"/>
              </a:rPr>
              <a:t>« Заслуженные люди родной земли».</a:t>
            </a:r>
          </a:p>
          <a:p>
            <a:pPr marL="514350" indent="-514350"/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Уборка территории подворья ветерана труда Сердюковой А.В.</a:t>
            </a:r>
          </a:p>
          <a:p>
            <a:pPr marL="514350" indent="-514350"/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Акция </a:t>
            </a:r>
            <a:r>
              <a:rPr lang="ru-RU" sz="2800" b="1" smtClean="0">
                <a:solidFill>
                  <a:srgbClr val="FF0000"/>
                </a:solidFill>
                <a:latin typeface="Arial" pitchFamily="34" charset="0"/>
              </a:rPr>
              <a:t>«Не будь равнодушным».</a:t>
            </a:r>
          </a:p>
          <a:p>
            <a:pPr marL="514350" indent="-514350"/>
            <a:endParaRPr lang="ru-RU" sz="2800" b="1" smtClean="0">
              <a:solidFill>
                <a:srgbClr val="7030A0"/>
              </a:solidFill>
              <a:latin typeface="Arial" pitchFamily="34" charset="0"/>
            </a:endParaRPr>
          </a:p>
          <a:p>
            <a:pPr marL="514350" indent="-514350">
              <a:buFont typeface="Times New Roman" pitchFamily="18" charset="0"/>
              <a:buNone/>
            </a:pP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                            </a:t>
            </a:r>
            <a:r>
              <a:rPr lang="ru-RU" sz="2800" b="1" smtClean="0">
                <a:solidFill>
                  <a:srgbClr val="0070C0"/>
                </a:solidFill>
                <a:latin typeface="Arial" pitchFamily="34" charset="0"/>
              </a:rPr>
              <a:t>Адресная  помощь:  </a:t>
            </a:r>
            <a:r>
              <a:rPr lang="ru-RU" sz="2800" b="1" smtClean="0">
                <a:solidFill>
                  <a:srgbClr val="002060"/>
                </a:solidFill>
                <a:latin typeface="Arial" pitchFamily="34" charset="0"/>
              </a:rPr>
              <a:t>х.Захаров</a:t>
            </a:r>
            <a:endParaRPr lang="ru-RU" sz="2400" b="1" smtClean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25" y="0"/>
            <a:ext cx="1714500" cy="1379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85750" y="174625"/>
            <a:ext cx="6715125" cy="825500"/>
          </a:xfrm>
        </p:spPr>
        <p:txBody>
          <a:bodyPr/>
          <a:lstStyle/>
          <a:p>
            <a:r>
              <a:rPr lang="ru-RU" sz="2400" smtClean="0">
                <a:solidFill>
                  <a:srgbClr val="C00000"/>
                </a:solidFill>
                <a:latin typeface="Arial" pitchFamily="34" charset="0"/>
              </a:rPr>
              <a:t>МКОУ «Захаровская СОШ» Клетского района Волгоградской области</a:t>
            </a:r>
          </a:p>
        </p:txBody>
      </p:sp>
      <p:sp>
        <p:nvSpPr>
          <p:cNvPr id="4099" name="Содержимое 10"/>
          <p:cNvSpPr>
            <a:spLocks noGrp="1"/>
          </p:cNvSpPr>
          <p:nvPr>
            <p:ph idx="1"/>
          </p:nvPr>
        </p:nvSpPr>
        <p:spPr>
          <a:xfrm>
            <a:off x="142875" y="4643438"/>
            <a:ext cx="8715375" cy="2214562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ru-RU" sz="2400" smtClean="0">
                <a:solidFill>
                  <a:srgbClr val="0070C0"/>
                </a:solidFill>
                <a:latin typeface="Arial" pitchFamily="34" charset="0"/>
              </a:rPr>
              <a:t>    </a:t>
            </a:r>
          </a:p>
          <a:p>
            <a:pPr algn="ctr">
              <a:buFont typeface="Times New Roman" pitchFamily="18" charset="0"/>
              <a:buNone/>
            </a:pPr>
            <a:endParaRPr lang="ru-RU" sz="2000" b="1" smtClean="0">
              <a:solidFill>
                <a:srgbClr val="C0000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r>
              <a:rPr lang="ru-RU" sz="2000" b="1" smtClean="0">
                <a:solidFill>
                  <a:srgbClr val="C00000"/>
                </a:solidFill>
                <a:latin typeface="Arial" pitchFamily="34" charset="0"/>
              </a:rPr>
              <a:t>Авторы:        </a:t>
            </a:r>
            <a:r>
              <a:rPr lang="ru-RU" sz="1800" smtClean="0">
                <a:latin typeface="Arial" pitchFamily="34" charset="0"/>
              </a:rPr>
              <a:t> </a:t>
            </a:r>
            <a:r>
              <a:rPr lang="ru-RU" sz="2000" b="1" smtClean="0">
                <a:solidFill>
                  <a:srgbClr val="7030A0"/>
                </a:solidFill>
                <a:latin typeface="Arial" pitchFamily="34" charset="0"/>
              </a:rPr>
              <a:t>ученики 8 и 10 классов </a:t>
            </a:r>
          </a:p>
          <a:p>
            <a:pPr algn="ctr">
              <a:buFont typeface="Times New Roman" pitchFamily="18" charset="0"/>
              <a:buNone/>
            </a:pPr>
            <a:r>
              <a:rPr lang="ru-RU" sz="2000" b="1" smtClean="0">
                <a:solidFill>
                  <a:srgbClr val="C00000"/>
                </a:solidFill>
                <a:latin typeface="Arial" pitchFamily="34" charset="0"/>
              </a:rPr>
              <a:t>Руководители:</a:t>
            </a:r>
            <a:r>
              <a:rPr lang="ru-RU" sz="2400" smtClean="0">
                <a:solidFill>
                  <a:srgbClr val="C00000"/>
                </a:solidFill>
                <a:latin typeface="Arial" pitchFamily="34" charset="0"/>
              </a:rPr>
              <a:t>  </a:t>
            </a:r>
            <a:r>
              <a:rPr lang="ru-RU" sz="2000" b="1" smtClean="0">
                <a:solidFill>
                  <a:srgbClr val="7030A0"/>
                </a:solidFill>
                <a:latin typeface="Arial" pitchFamily="34" charset="0"/>
              </a:rPr>
              <a:t>Могутова Татьяна 	Михайловна</a:t>
            </a:r>
            <a:br>
              <a:rPr lang="ru-RU" sz="2000" b="1" smtClean="0">
                <a:solidFill>
                  <a:srgbClr val="7030A0"/>
                </a:solidFill>
                <a:latin typeface="Arial" pitchFamily="34" charset="0"/>
              </a:rPr>
            </a:br>
            <a:r>
              <a:rPr lang="ru-RU" sz="2000" b="1" smtClean="0">
                <a:solidFill>
                  <a:srgbClr val="7030A0"/>
                </a:solidFill>
                <a:latin typeface="Arial" pitchFamily="34" charset="0"/>
              </a:rPr>
              <a:t>                              Дерюшкина       Оксана Валерьевна</a:t>
            </a:r>
            <a:br>
              <a:rPr lang="ru-RU" sz="2000" b="1" smtClean="0">
                <a:solidFill>
                  <a:srgbClr val="7030A0"/>
                </a:solidFill>
                <a:latin typeface="Arial" pitchFamily="34" charset="0"/>
              </a:rPr>
            </a:br>
            <a:r>
              <a:rPr lang="ru-RU" sz="2000" b="1" smtClean="0">
                <a:solidFill>
                  <a:srgbClr val="7030A0"/>
                </a:solidFill>
                <a:latin typeface="Arial" pitchFamily="34" charset="0"/>
              </a:rPr>
              <a:t>                              Гордеева Елена Юрьевна</a:t>
            </a:r>
            <a:r>
              <a:rPr lang="ru-RU" sz="2400" smtClean="0">
                <a:solidFill>
                  <a:srgbClr val="FF0000"/>
                </a:solidFill>
                <a:latin typeface="Arial" pitchFamily="34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Arial" pitchFamily="34" charset="0"/>
              </a:rPr>
            </a:br>
            <a:endParaRPr lang="ru-RU" sz="2400" smtClean="0"/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25" y="142875"/>
            <a:ext cx="1571625" cy="1236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01" name="Picture 5" descr="C:\Documents and Settings\Tat'yana\Мои документы\Мои рисунки\DSCN1066.jpg"/>
          <p:cNvPicPr>
            <a:picLocks noChangeAspect="1" noChangeArrowheads="1"/>
          </p:cNvPicPr>
          <p:nvPr/>
        </p:nvPicPr>
        <p:blipFill>
          <a:blip r:embed="rId3"/>
          <a:srcRect l="769" t="14696" r="5383" b="8887"/>
          <a:stretch>
            <a:fillRect/>
          </a:stretch>
        </p:blipFill>
        <p:spPr bwMode="auto">
          <a:xfrm>
            <a:off x="571500" y="1362075"/>
            <a:ext cx="7977188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285750" y="174625"/>
            <a:ext cx="7572375" cy="1182688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Заслуженные люди родной земли.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8013" cy="4648200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600" b="1" smtClean="0">
                <a:solidFill>
                  <a:srgbClr val="FF0000"/>
                </a:solidFill>
                <a:latin typeface="Arial" pitchFamily="34" charset="0"/>
              </a:rPr>
              <a:t>Удивительно теплая встреча!</a:t>
            </a:r>
          </a:p>
        </p:txBody>
      </p:sp>
      <p:pic>
        <p:nvPicPr>
          <p:cNvPr id="43012" name="Picture 2" descr="C:\Documents and Settings\Tat'yana\Мои документы\Мои рисунки\DSCN11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2071688"/>
            <a:ext cx="7500938" cy="44291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30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85750"/>
            <a:ext cx="1500187" cy="1093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214313" y="174625"/>
            <a:ext cx="8470900" cy="1111250"/>
          </a:xfrm>
        </p:spPr>
        <p:txBody>
          <a:bodyPr/>
          <a:lstStyle/>
          <a:p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Не будь равнодушным!</a:t>
            </a:r>
          </a:p>
        </p:txBody>
      </p:sp>
      <p:sp>
        <p:nvSpPr>
          <p:cNvPr id="46083" name="Содержимое 5"/>
          <p:cNvSpPr>
            <a:spLocks noGrp="1"/>
          </p:cNvSpPr>
          <p:nvPr>
            <p:ph idx="1"/>
          </p:nvPr>
        </p:nvSpPr>
        <p:spPr>
          <a:xfrm>
            <a:off x="285750" y="1285875"/>
            <a:ext cx="8572500" cy="5143500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</a:rPr>
              <a:t>17 февраля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  <a:t>– Всемирный день добра!</a:t>
            </a: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142875"/>
            <a:ext cx="150018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6085" name="Picture 5" descr="C:\Documents and Settings\Tat'yana\Рабочий стол\день5.jpg"/>
          <p:cNvPicPr>
            <a:picLocks noChangeAspect="1" noChangeArrowheads="1"/>
          </p:cNvPicPr>
          <p:nvPr/>
        </p:nvPicPr>
        <p:blipFill>
          <a:blip r:embed="rId3"/>
          <a:srcRect t="9596"/>
          <a:stretch>
            <a:fillRect/>
          </a:stretch>
        </p:blipFill>
        <p:spPr bwMode="auto">
          <a:xfrm>
            <a:off x="4714875" y="2214563"/>
            <a:ext cx="4214813" cy="43576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6086" name="Picture 6" descr="C:\Documents and Settings\Tat'yana\Мои документы\Мои рисунки\DSCN11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2214563"/>
            <a:ext cx="4214813" cy="38004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142875" y="174625"/>
            <a:ext cx="8542338" cy="1039813"/>
          </a:xfrm>
        </p:spPr>
        <p:txBody>
          <a:bodyPr/>
          <a:lstStyle/>
          <a:p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Не будь равнодушным!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8013" cy="4719638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</a:rPr>
              <a:t>«День доброты» 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</a:rPr>
              <a:t>в родной школе!</a:t>
            </a:r>
          </a:p>
        </p:txBody>
      </p:sp>
      <p:pic>
        <p:nvPicPr>
          <p:cNvPr id="471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142875"/>
            <a:ext cx="150018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7109" name="Picture 5" descr="C:\Documents and Settings\Tat'yana\Мои документы\Мои рисунки\DSCN1097.jpg"/>
          <p:cNvPicPr>
            <a:picLocks noChangeAspect="1" noChangeArrowheads="1"/>
          </p:cNvPicPr>
          <p:nvPr/>
        </p:nvPicPr>
        <p:blipFill>
          <a:blip r:embed="rId3"/>
          <a:srcRect t="27682"/>
          <a:stretch>
            <a:fillRect/>
          </a:stretch>
        </p:blipFill>
        <p:spPr bwMode="auto">
          <a:xfrm>
            <a:off x="285750" y="2143125"/>
            <a:ext cx="8572500" cy="43576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0" y="174625"/>
            <a:ext cx="8929688" cy="825500"/>
          </a:xfrm>
        </p:spPr>
        <p:txBody>
          <a:bodyPr/>
          <a:lstStyle/>
          <a:p>
            <a:r>
              <a:rPr lang="ru-RU" sz="4400" smtClean="0">
                <a:solidFill>
                  <a:srgbClr val="C00000"/>
                </a:solidFill>
                <a:latin typeface="Arial" pitchFamily="34" charset="0"/>
              </a:rPr>
              <a:t>«О доброте и милосердии».</a:t>
            </a:r>
          </a:p>
        </p:txBody>
      </p:sp>
      <p:sp>
        <p:nvSpPr>
          <p:cNvPr id="48131" name="Содержимое 2"/>
          <p:cNvSpPr>
            <a:spLocks noGrp="1"/>
          </p:cNvSpPr>
          <p:nvPr>
            <p:ph idx="1"/>
          </p:nvPr>
        </p:nvSpPr>
        <p:spPr>
          <a:xfrm>
            <a:off x="214313" y="1000125"/>
            <a:ext cx="8643937" cy="5643563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</a:rPr>
              <a:t>О нашем проекте, наших идеях мы рассказали учащимся школы, провели классные часы </a:t>
            </a:r>
          </a:p>
          <a:p>
            <a:pPr algn="ctr">
              <a:buFont typeface="Times New Roman" pitchFamily="18" charset="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</a:rPr>
              <a:t>«Доброта творит чудеса». </a:t>
            </a:r>
          </a:p>
          <a:p>
            <a:pPr algn="ctr">
              <a:buFont typeface="Times New Roman" pitchFamily="18" charset="0"/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</a:rPr>
              <a:t>Учащиеся нашей школы получили карточки  -  звенья в цепочке доброты.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4813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214313"/>
            <a:ext cx="1500187" cy="1379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8133" name="Picture 5" descr="C:\Documents and Settings\Tat'yana\Мои документы\Мои рисунки\DSCN1090.jpg"/>
          <p:cNvPicPr>
            <a:picLocks noChangeAspect="1" noChangeArrowheads="1"/>
          </p:cNvPicPr>
          <p:nvPr/>
        </p:nvPicPr>
        <p:blipFill>
          <a:blip r:embed="rId3"/>
          <a:srcRect t="17088"/>
          <a:stretch>
            <a:fillRect/>
          </a:stretch>
        </p:blipFill>
        <p:spPr bwMode="auto">
          <a:xfrm>
            <a:off x="4429125" y="3143250"/>
            <a:ext cx="4500563" cy="34290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8134" name="Picture 6" descr="C:\Documents and Settings\Tat'yana\Мои документы\Мои рисунки\DSCN11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143250"/>
            <a:ext cx="3929062" cy="29289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85750"/>
            <a:ext cx="1285875" cy="1093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9155" name="Rectangle 6"/>
          <p:cNvSpPr>
            <a:spLocks noChangeArrowheads="1"/>
          </p:cNvSpPr>
          <p:nvPr/>
        </p:nvSpPr>
        <p:spPr bwMode="auto">
          <a:xfrm>
            <a:off x="214313" y="3929063"/>
            <a:ext cx="8715375" cy="2617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indent="723900"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7030A0"/>
                </a:solidFill>
              </a:rPr>
              <a:t>«Акции способствуют формированию гражданской и общечеловеческой ответственности, учат милосердию и любви к окружающей природе, Родине, семье и        людям».</a:t>
            </a:r>
            <a:r>
              <a:rPr lang="ru-RU" sz="2400" b="1">
                <a:solidFill>
                  <a:srgbClr val="0070C0"/>
                </a:solidFill>
              </a:rPr>
              <a:t>	</a:t>
            </a:r>
          </a:p>
          <a:p>
            <a:pPr indent="723900"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0070C0"/>
                </a:solidFill>
              </a:rPr>
              <a:t>	</a:t>
            </a:r>
            <a:r>
              <a:rPr lang="ru-RU" sz="2400" b="1">
                <a:solidFill>
                  <a:srgbClr val="002060"/>
                </a:solidFill>
              </a:rPr>
              <a:t>Абдулвагабов Казбек, ученик 8 класса</a:t>
            </a:r>
          </a:p>
        </p:txBody>
      </p:sp>
      <p:pic>
        <p:nvPicPr>
          <p:cNvPr id="49156" name="Picture 10" descr="C:\Documents and Settings\Tat'yana\Мои документы\Мои рисунки\DSCN0305.jpg"/>
          <p:cNvPicPr>
            <a:picLocks noChangeAspect="1" noChangeArrowheads="1"/>
          </p:cNvPicPr>
          <p:nvPr/>
        </p:nvPicPr>
        <p:blipFill>
          <a:blip r:embed="rId4"/>
          <a:srcRect t="25000"/>
          <a:stretch>
            <a:fillRect/>
          </a:stretch>
        </p:blipFill>
        <p:spPr bwMode="auto">
          <a:xfrm>
            <a:off x="2643188" y="1143000"/>
            <a:ext cx="3929062" cy="26431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49157" name="Заголовок 10"/>
          <p:cNvSpPr>
            <a:spLocks noGrp="1"/>
          </p:cNvSpPr>
          <p:nvPr>
            <p:ph type="title"/>
          </p:nvPr>
        </p:nvSpPr>
        <p:spPr>
          <a:xfrm>
            <a:off x="214313" y="174625"/>
            <a:ext cx="6858000" cy="825500"/>
          </a:xfrm>
        </p:spPr>
        <p:txBody>
          <a:bodyPr/>
          <a:lstStyle/>
          <a:p>
            <a:pPr algn="ctr"/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Уроки милосердия.</a:t>
            </a:r>
          </a:p>
        </p:txBody>
      </p:sp>
      <p:sp>
        <p:nvSpPr>
          <p:cNvPr id="49158" name="Содержимое 11"/>
          <p:cNvSpPr>
            <a:spLocks noGrp="1"/>
          </p:cNvSpPr>
          <p:nvPr>
            <p:ph idx="1"/>
          </p:nvPr>
        </p:nvSpPr>
        <p:spPr>
          <a:xfrm>
            <a:off x="457200" y="1481138"/>
            <a:ext cx="8228013" cy="2233612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285750" y="174625"/>
            <a:ext cx="8643938" cy="968375"/>
          </a:xfrm>
        </p:spPr>
        <p:txBody>
          <a:bodyPr/>
          <a:lstStyle/>
          <a:p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Результаты работы: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8013" cy="5214937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Сформировался сплоченный единый коллектив учащихся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, родителей, учителей для работы по формированию милосердия, доброго отношения к окружающим людям.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В процессе работы были затронуты все возрастные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категории населения  хуторов: от самых маленьких до старейших, самых  заслуженных жителей  родного края.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Было сделано много добрых, полезных дел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, которые не оставили равнодушными  учащихся школы, жителей хуторов.</a:t>
            </a:r>
          </a:p>
          <a:p>
            <a:pPr algn="just">
              <a:buFont typeface="Times New Roman" pitchFamily="18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4.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Расширили пространство взаимодействия с окружающим миром.</a:t>
            </a:r>
          </a:p>
          <a:p>
            <a:pPr algn="just">
              <a:buFont typeface="Times New Roman" pitchFamily="18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5.  Сделали нашу жизнь хоть на капельку добрее и сердечнее.</a:t>
            </a:r>
          </a:p>
          <a:p>
            <a:pPr algn="just">
              <a:buFont typeface="Times New Roman" pitchFamily="18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6.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Зажгли в сердцах других людей желание делать добрые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дела, не жить равнодушной жизнью.</a:t>
            </a:r>
          </a:p>
          <a:p>
            <a:pPr algn="just">
              <a:buFont typeface="Times New Roman" pitchFamily="18" charset="0"/>
              <a:buNone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7. Оформили альбом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«Доброе сердце».</a:t>
            </a:r>
          </a:p>
          <a:p>
            <a:pPr algn="just">
              <a:buFont typeface="Times New Roman" pitchFamily="18" charset="0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</a:rPr>
              <a:t> </a:t>
            </a:r>
            <a:endParaRPr lang="ru-RU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5018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214313"/>
            <a:ext cx="1857375" cy="1214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 descr="C:\Documents and Settings\Tat'yana\Мои документы\Мои рисунки\DSCN1066.jpg"/>
          <p:cNvPicPr>
            <a:picLocks noChangeAspect="1" noChangeArrowheads="1"/>
          </p:cNvPicPr>
          <p:nvPr/>
        </p:nvPicPr>
        <p:blipFill>
          <a:blip r:embed="rId3"/>
          <a:srcRect l="769" t="14696" r="5383" b="8887"/>
          <a:stretch>
            <a:fillRect/>
          </a:stretch>
        </p:blipFill>
        <p:spPr bwMode="auto">
          <a:xfrm>
            <a:off x="571500" y="1362075"/>
            <a:ext cx="7977188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ext Box 2"/>
          <p:cNvSpPr txBox="1">
            <a:spLocks noChangeArrowheads="1"/>
          </p:cNvSpPr>
          <p:nvPr/>
        </p:nvSpPr>
        <p:spPr bwMode="auto">
          <a:xfrm>
            <a:off x="428625" y="5429250"/>
            <a:ext cx="8358188" cy="1233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7030A0"/>
                </a:solidFill>
              </a:rPr>
              <a:t>МКОУ «Захаровская СОШ» Клетского района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7030A0"/>
                </a:solidFill>
              </a:rPr>
              <a:t>Волгоградской области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b="1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54276" name="Заголовок 4"/>
          <p:cNvSpPr>
            <a:spLocks noGrp="1"/>
          </p:cNvSpPr>
          <p:nvPr>
            <p:ph type="title"/>
          </p:nvPr>
        </p:nvSpPr>
        <p:spPr>
          <a:xfrm>
            <a:off x="357188" y="174625"/>
            <a:ext cx="8429625" cy="1182688"/>
          </a:xfrm>
        </p:spPr>
        <p:txBody>
          <a:bodyPr/>
          <a:lstStyle/>
          <a:p>
            <a:pPr algn="ctr"/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Доброе сердце!</a:t>
            </a:r>
          </a:p>
        </p:txBody>
      </p:sp>
      <p:sp>
        <p:nvSpPr>
          <p:cNvPr id="54277" name="Содержимое 6"/>
          <p:cNvSpPr>
            <a:spLocks noGrp="1"/>
          </p:cNvSpPr>
          <p:nvPr>
            <p:ph idx="1"/>
          </p:nvPr>
        </p:nvSpPr>
        <p:spPr>
          <a:xfrm>
            <a:off x="1785938" y="6000750"/>
            <a:ext cx="6899275" cy="5715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1785938"/>
            <a:ext cx="4714875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14313" y="-428625"/>
            <a:ext cx="8715375" cy="7296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buClrTx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Тема нашего проекта очень актуальна.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В современном обществе появились  богатые и бедные. </a:t>
            </a:r>
          </a:p>
          <a:p>
            <a:pPr algn="just">
              <a:buClrTx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Экономический кризис изменил мировоззрение людей, особенно подростков.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Современный мир становится более жестоким, теряются лучшие человеческие качества: доброта, сердечность, взаимопонимание.</a:t>
            </a:r>
          </a:p>
          <a:p>
            <a:pPr algn="just">
              <a:buClrTx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Проект создает условия для проявления лучших качеств человека</a:t>
            </a:r>
            <a:r>
              <a:rPr lang="ru-RU" sz="2400" b="1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затрагивает души его участников, не оставляет равнодушными.</a:t>
            </a:r>
          </a:p>
          <a:p>
            <a:pPr algn="just">
              <a:buClrTx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Проводятся благотворительные акции,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направленные на проявление  милосердия и доброты, чего так не хватает в нашей жизни.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142875"/>
            <a:ext cx="142875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8" name="Заголовок 4"/>
          <p:cNvSpPr>
            <a:spLocks noGrp="1"/>
          </p:cNvSpPr>
          <p:nvPr>
            <p:ph type="title"/>
          </p:nvPr>
        </p:nvSpPr>
        <p:spPr>
          <a:xfrm>
            <a:off x="457200" y="174625"/>
            <a:ext cx="8228013" cy="968375"/>
          </a:xfrm>
        </p:spPr>
        <p:txBody>
          <a:bodyPr/>
          <a:lstStyle/>
          <a:p>
            <a:r>
              <a:rPr lang="ru-RU" sz="4800" smtClean="0">
                <a:solidFill>
                  <a:srgbClr val="0070C0"/>
                </a:solidFill>
                <a:latin typeface="Arial" pitchFamily="34" charset="0"/>
              </a:rPr>
              <a:t>Актуальность проекта</a:t>
            </a:r>
          </a:p>
        </p:txBody>
      </p:sp>
      <p:sp>
        <p:nvSpPr>
          <p:cNvPr id="6149" name="Содержимое 5"/>
          <p:cNvSpPr>
            <a:spLocks noGrp="1"/>
          </p:cNvSpPr>
          <p:nvPr>
            <p:ph idx="1"/>
          </p:nvPr>
        </p:nvSpPr>
        <p:spPr>
          <a:xfrm>
            <a:off x="285750" y="1571625"/>
            <a:ext cx="8643938" cy="4433888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 flipH="1">
            <a:off x="214313" y="1000125"/>
            <a:ext cx="8572500" cy="6418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449263" indent="-342900">
              <a:spcBef>
                <a:spcPts val="400"/>
              </a:spcBef>
              <a:buClr>
                <a:srgbClr val="727CA3"/>
              </a:buClr>
              <a:buSzPct val="68000"/>
              <a:buFont typeface="Times New Roman" pitchFamily="18" charset="0"/>
              <a:buBlip>
                <a:blip r:embed="rId3"/>
              </a:buBlip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Формирование милосердия,  толерантности, сострадания, доброго отношения к окружающим людям.</a:t>
            </a:r>
          </a:p>
          <a:p>
            <a:pPr marL="449263" indent="-342900">
              <a:spcBef>
                <a:spcPts val="400"/>
              </a:spcBef>
              <a:buClrTx/>
              <a:buSzPct val="68000"/>
              <a:buFontTx/>
              <a:buNone/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endParaRPr lang="ru-RU" sz="800" b="1">
              <a:solidFill>
                <a:srgbClr val="7030A0"/>
              </a:solidFill>
              <a:latin typeface="Georgia" pitchFamily="18" charset="0"/>
            </a:endParaRPr>
          </a:p>
          <a:p>
            <a:pPr marL="449263" indent="-342900">
              <a:spcBef>
                <a:spcPts val="400"/>
              </a:spcBef>
              <a:buClr>
                <a:srgbClr val="727CA3"/>
              </a:buClr>
              <a:buSzPct val="68000"/>
              <a:buFont typeface="Times New Roman" pitchFamily="18" charset="0"/>
              <a:buBlip>
                <a:blip r:embed="rId3"/>
              </a:buBlip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Развитие социальных навыков </a:t>
            </a:r>
          </a:p>
          <a:p>
            <a:pPr marL="449263" indent="-342900">
              <a:spcBef>
                <a:spcPts val="400"/>
              </a:spcBef>
              <a:buClr>
                <a:srgbClr val="727CA3"/>
              </a:buClr>
              <a:buSzPct val="68000"/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    поведения и установок на самостоятельное решение </a:t>
            </a:r>
          </a:p>
          <a:p>
            <a:pPr marL="449263" indent="-342900">
              <a:spcBef>
                <a:spcPts val="400"/>
              </a:spcBef>
              <a:buClr>
                <a:srgbClr val="727CA3"/>
              </a:buClr>
              <a:buSzPct val="68000"/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     проблемных ситуаций.</a:t>
            </a:r>
          </a:p>
          <a:p>
            <a:pPr marL="449263" indent="-342900">
              <a:spcBef>
                <a:spcPts val="400"/>
              </a:spcBef>
              <a:buClr>
                <a:srgbClr val="727CA3"/>
              </a:buClr>
              <a:buSzPct val="68000"/>
              <a:buFont typeface="Times New Roman" pitchFamily="18" charset="0"/>
              <a:buBlip>
                <a:blip r:embed="rId3"/>
              </a:buBlip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Расширение пространства взаимодействия  с окружающим миром. </a:t>
            </a:r>
          </a:p>
          <a:p>
            <a:pPr marL="449263" indent="-342900" algn="ctr">
              <a:spcBef>
                <a:spcPts val="400"/>
              </a:spcBef>
              <a:buClr>
                <a:srgbClr val="727CA3"/>
              </a:buClr>
              <a:buSzPct val="68000"/>
              <a:buFont typeface="Times New Roman" pitchFamily="18" charset="0"/>
              <a:buBlip>
                <a:blip r:embed="rId3"/>
              </a:buBlip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Сделать жизнь хоть на капельку добрее и          сердечнее.                                                                              </a:t>
            </a:r>
          </a:p>
          <a:p>
            <a:pPr marL="449263" indent="-342900">
              <a:spcBef>
                <a:spcPts val="400"/>
              </a:spcBef>
              <a:buClr>
                <a:srgbClr val="727CA3"/>
              </a:buClr>
              <a:buSzPct val="68000"/>
              <a:buFont typeface="Wingdings 3" pitchFamily="18" charset="2"/>
              <a:buNone/>
              <a:tabLst>
                <a:tab pos="996950" algn="l"/>
                <a:tab pos="1911350" algn="l"/>
                <a:tab pos="2825750" algn="l"/>
                <a:tab pos="3740150" algn="l"/>
                <a:tab pos="4654550" algn="l"/>
                <a:tab pos="5568950" algn="l"/>
                <a:tab pos="6483350" algn="l"/>
                <a:tab pos="7397750" algn="l"/>
                <a:tab pos="8312150" algn="l"/>
                <a:tab pos="9226550" algn="l"/>
                <a:tab pos="10140950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7171" name="Picture 5" descr="C:\Documents and Settings\Tat'yana\Рабочий стол\добро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3" y="2714625"/>
            <a:ext cx="21431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Заголовок 5"/>
          <p:cNvSpPr>
            <a:spLocks noGrp="1"/>
          </p:cNvSpPr>
          <p:nvPr>
            <p:ph type="title"/>
          </p:nvPr>
        </p:nvSpPr>
        <p:spPr>
          <a:xfrm>
            <a:off x="785813" y="174625"/>
            <a:ext cx="7899400" cy="896938"/>
          </a:xfrm>
        </p:spPr>
        <p:txBody>
          <a:bodyPr/>
          <a:lstStyle/>
          <a:p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Цели проекта</a:t>
            </a:r>
          </a:p>
        </p:txBody>
      </p:sp>
      <p:sp>
        <p:nvSpPr>
          <p:cNvPr id="7173" name="Содержимое 6"/>
          <p:cNvSpPr>
            <a:spLocks noGrp="1"/>
          </p:cNvSpPr>
          <p:nvPr>
            <p:ph idx="1"/>
          </p:nvPr>
        </p:nvSpPr>
        <p:spPr>
          <a:xfrm flipH="1">
            <a:off x="214313" y="1143000"/>
            <a:ext cx="8643937" cy="55006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0" y="285750"/>
            <a:ext cx="1500188" cy="1093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14313" y="857250"/>
            <a:ext cx="8358187" cy="4603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Clr>
                <a:srgbClr val="002060"/>
              </a:buClr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   </a:t>
            </a:r>
            <a:r>
              <a:rPr lang="ru-RU" sz="2800" b="1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Вовлечение учащихся и родителей в социальный проект, создание условий для реализации творческих инициатив.</a:t>
            </a:r>
          </a:p>
          <a:p>
            <a:pPr algn="just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800" b="1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Оказание моральной и материальной помощи  людям, оказавшимся в трудных социальных условиях.</a:t>
            </a:r>
          </a:p>
          <a:p>
            <a:pPr algn="just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800" b="1">
              <a:solidFill>
                <a:srgbClr val="7030A0"/>
              </a:solidFill>
              <a:latin typeface="Georgia" pitchFamily="18" charset="0"/>
            </a:endParaRPr>
          </a:p>
          <a:p>
            <a:pPr algn="just">
              <a:spcBef>
                <a:spcPts val="600"/>
              </a:spcBef>
              <a:buClr>
                <a:srgbClr val="002060"/>
              </a:buClr>
              <a:buFont typeface="Wingdings" pitchFamily="2" charset="2"/>
              <a:buChar char="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Развитие навыков социально-продуктивной деятельности</a:t>
            </a:r>
            <a:r>
              <a:rPr lang="ru-RU" sz="2800" b="1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0" y="214313"/>
            <a:ext cx="1285875" cy="1093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286500" y="5072063"/>
            <a:ext cx="2571750" cy="1627187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Заголовок 5"/>
          <p:cNvSpPr>
            <a:spLocks noGrp="1"/>
          </p:cNvSpPr>
          <p:nvPr>
            <p:ph type="title"/>
          </p:nvPr>
        </p:nvSpPr>
        <p:spPr>
          <a:xfrm>
            <a:off x="285750" y="174625"/>
            <a:ext cx="6286500" cy="1039813"/>
          </a:xfrm>
        </p:spPr>
        <p:txBody>
          <a:bodyPr/>
          <a:lstStyle/>
          <a:p>
            <a:pPr algn="ctr"/>
            <a:r>
              <a:rPr lang="ru-RU" sz="4800" smtClean="0">
                <a:solidFill>
                  <a:srgbClr val="C00000"/>
                </a:solidFill>
                <a:latin typeface="Arial" pitchFamily="34" charset="0"/>
              </a:rPr>
              <a:t>Задачи проекта:</a:t>
            </a:r>
          </a:p>
        </p:txBody>
      </p:sp>
      <p:sp>
        <p:nvSpPr>
          <p:cNvPr id="8198" name="Содержимое 6"/>
          <p:cNvSpPr>
            <a:spLocks noGrp="1"/>
          </p:cNvSpPr>
          <p:nvPr>
            <p:ph idx="1"/>
          </p:nvPr>
        </p:nvSpPr>
        <p:spPr>
          <a:xfrm flipH="1">
            <a:off x="214313" y="1357313"/>
            <a:ext cx="8572500" cy="464820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5"/>
          <p:cNvSpPr>
            <a:spLocks noChangeArrowheads="1"/>
          </p:cNvSpPr>
          <p:nvPr/>
        </p:nvSpPr>
        <p:spPr bwMode="auto">
          <a:xfrm>
            <a:off x="142875" y="2000250"/>
            <a:ext cx="2286000" cy="1500188"/>
          </a:xfrm>
          <a:prstGeom prst="roundRect">
            <a:avLst>
              <a:gd name="adj" fmla="val 16667"/>
            </a:avLst>
          </a:prstGeom>
          <a:solidFill>
            <a:srgbClr val="727CA3"/>
          </a:solidFill>
          <a:ln w="55080">
            <a:solidFill>
              <a:srgbClr val="5259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3" name="AutoShape 6"/>
          <p:cNvSpPr>
            <a:spLocks noChangeArrowheads="1"/>
          </p:cNvSpPr>
          <p:nvPr/>
        </p:nvSpPr>
        <p:spPr bwMode="auto">
          <a:xfrm>
            <a:off x="3500438" y="5429250"/>
            <a:ext cx="2643187" cy="1287463"/>
          </a:xfrm>
          <a:prstGeom prst="roundRect">
            <a:avLst>
              <a:gd name="adj" fmla="val 16667"/>
            </a:avLst>
          </a:prstGeom>
          <a:solidFill>
            <a:srgbClr val="727CA3"/>
          </a:solidFill>
          <a:ln w="55080">
            <a:solidFill>
              <a:srgbClr val="5259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AutoShape 7"/>
          <p:cNvSpPr>
            <a:spLocks noChangeArrowheads="1"/>
          </p:cNvSpPr>
          <p:nvPr/>
        </p:nvSpPr>
        <p:spPr bwMode="auto">
          <a:xfrm>
            <a:off x="142875" y="4143375"/>
            <a:ext cx="2286000" cy="1500188"/>
          </a:xfrm>
          <a:prstGeom prst="roundRect">
            <a:avLst>
              <a:gd name="adj" fmla="val 16667"/>
            </a:avLst>
          </a:prstGeom>
          <a:solidFill>
            <a:srgbClr val="727CA3"/>
          </a:solidFill>
          <a:ln w="55080">
            <a:solidFill>
              <a:srgbClr val="5259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AutoShape 8"/>
          <p:cNvSpPr>
            <a:spLocks noChangeArrowheads="1"/>
          </p:cNvSpPr>
          <p:nvPr/>
        </p:nvSpPr>
        <p:spPr bwMode="auto">
          <a:xfrm>
            <a:off x="6786563" y="2000250"/>
            <a:ext cx="2214562" cy="1500188"/>
          </a:xfrm>
          <a:prstGeom prst="roundRect">
            <a:avLst>
              <a:gd name="adj" fmla="val 16667"/>
            </a:avLst>
          </a:prstGeom>
          <a:solidFill>
            <a:srgbClr val="727CA3"/>
          </a:solidFill>
          <a:ln w="55080">
            <a:solidFill>
              <a:srgbClr val="5259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Text Box 9"/>
          <p:cNvSpPr txBox="1">
            <a:spLocks noChangeArrowheads="1"/>
          </p:cNvSpPr>
          <p:nvPr/>
        </p:nvSpPr>
        <p:spPr bwMode="auto">
          <a:xfrm>
            <a:off x="1000125" y="2286000"/>
            <a:ext cx="1500188" cy="36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10"/>
          <p:cNvSpPr txBox="1">
            <a:spLocks noChangeArrowheads="1"/>
          </p:cNvSpPr>
          <p:nvPr/>
        </p:nvSpPr>
        <p:spPr bwMode="auto">
          <a:xfrm>
            <a:off x="214313" y="2143125"/>
            <a:ext cx="2141537" cy="120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C00000"/>
                </a:solidFill>
              </a:rPr>
              <a:t>«Подарок маленькому другу»</a:t>
            </a:r>
          </a:p>
        </p:txBody>
      </p:sp>
      <p:sp>
        <p:nvSpPr>
          <p:cNvPr id="10248" name="Text Box 11"/>
          <p:cNvSpPr txBox="1">
            <a:spLocks noChangeArrowheads="1"/>
          </p:cNvSpPr>
          <p:nvPr/>
        </p:nvSpPr>
        <p:spPr bwMode="auto">
          <a:xfrm>
            <a:off x="6786563" y="2286000"/>
            <a:ext cx="2143125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C00000"/>
                </a:solidFill>
              </a:rPr>
              <a:t>«Убеленные сединой»   </a:t>
            </a:r>
          </a:p>
        </p:txBody>
      </p:sp>
      <p:sp>
        <p:nvSpPr>
          <p:cNvPr id="10249" name="Text Box 12"/>
          <p:cNvSpPr txBox="1">
            <a:spLocks noChangeArrowheads="1"/>
          </p:cNvSpPr>
          <p:nvPr/>
        </p:nvSpPr>
        <p:spPr bwMode="auto">
          <a:xfrm>
            <a:off x="142875" y="4214813"/>
            <a:ext cx="2214563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C00000"/>
                </a:solidFill>
              </a:rPr>
              <a:t>«За чистоту родного края»</a:t>
            </a:r>
          </a:p>
        </p:txBody>
      </p:sp>
      <p:sp>
        <p:nvSpPr>
          <p:cNvPr id="10250" name="Text Box 13"/>
          <p:cNvSpPr txBox="1">
            <a:spLocks noChangeArrowheads="1"/>
          </p:cNvSpPr>
          <p:nvPr/>
        </p:nvSpPr>
        <p:spPr bwMode="auto">
          <a:xfrm>
            <a:off x="3571875" y="5786438"/>
            <a:ext cx="25003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C00000"/>
                </a:solidFill>
              </a:rPr>
              <a:t>«Птичье кафе»</a:t>
            </a:r>
          </a:p>
        </p:txBody>
      </p:sp>
      <p:pic>
        <p:nvPicPr>
          <p:cNvPr id="10251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85750"/>
            <a:ext cx="1285875" cy="1093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52" name="AutoShape 15"/>
          <p:cNvSpPr>
            <a:spLocks noChangeArrowheads="1"/>
          </p:cNvSpPr>
          <p:nvPr/>
        </p:nvSpPr>
        <p:spPr bwMode="auto">
          <a:xfrm>
            <a:off x="6786563" y="4143375"/>
            <a:ext cx="2214562" cy="1428750"/>
          </a:xfrm>
          <a:prstGeom prst="roundRect">
            <a:avLst>
              <a:gd name="adj" fmla="val 16667"/>
            </a:avLst>
          </a:prstGeom>
          <a:solidFill>
            <a:srgbClr val="727CA3"/>
          </a:solidFill>
          <a:ln w="55080">
            <a:solidFill>
              <a:srgbClr val="5259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3" name="Text Box 16"/>
          <p:cNvSpPr txBox="1">
            <a:spLocks noChangeArrowheads="1"/>
          </p:cNvSpPr>
          <p:nvPr/>
        </p:nvSpPr>
        <p:spPr bwMode="auto">
          <a:xfrm>
            <a:off x="6715125" y="4214813"/>
            <a:ext cx="2214563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C00000"/>
                </a:solidFill>
              </a:rPr>
              <a:t>«Ветераны живут рядом»</a:t>
            </a:r>
          </a:p>
        </p:txBody>
      </p:sp>
      <p:sp>
        <p:nvSpPr>
          <p:cNvPr id="10254" name="Заголовок 17"/>
          <p:cNvSpPr>
            <a:spLocks noGrp="1"/>
          </p:cNvSpPr>
          <p:nvPr>
            <p:ph type="title"/>
          </p:nvPr>
        </p:nvSpPr>
        <p:spPr>
          <a:xfrm>
            <a:off x="457200" y="174625"/>
            <a:ext cx="6972300" cy="1182688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Направления проектной деятельности.</a:t>
            </a:r>
          </a:p>
        </p:txBody>
      </p:sp>
      <p:sp>
        <p:nvSpPr>
          <p:cNvPr id="10255" name="Содержимое 19"/>
          <p:cNvSpPr>
            <a:spLocks noGrp="1"/>
          </p:cNvSpPr>
          <p:nvPr>
            <p:ph idx="1"/>
          </p:nvPr>
        </p:nvSpPr>
        <p:spPr>
          <a:xfrm flipH="1">
            <a:off x="214313" y="1500188"/>
            <a:ext cx="8643937" cy="452437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56" name="Picture 19" descr="C:\Documents and Settings\Tat'yana\Рабочий стол\coll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88" y="1500188"/>
            <a:ext cx="392906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85750" y="831850"/>
            <a:ext cx="8572500" cy="5954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65125" indent="-254000">
              <a:spcBef>
                <a:spcPts val="400"/>
              </a:spcBef>
              <a:buClrTx/>
              <a:buSzPct val="68000"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             </a:t>
            </a:r>
            <a:r>
              <a:rPr lang="ru-RU" sz="3600" b="1">
                <a:solidFill>
                  <a:srgbClr val="FF0000"/>
                </a:solidFill>
                <a:latin typeface="Georgia" pitchFamily="18" charset="0"/>
              </a:rPr>
              <a:t>«Ветераны живут рядом» </a:t>
            </a:r>
            <a:r>
              <a:rPr lang="ru-RU" sz="2800" b="1">
                <a:solidFill>
                  <a:srgbClr val="7030A0"/>
                </a:solidFill>
                <a:latin typeface="Georgia" pitchFamily="18" charset="0"/>
              </a:rPr>
              <a:t>Мероприятия:</a:t>
            </a:r>
          </a:p>
          <a:p>
            <a:pPr marL="365125" indent="-254000" algn="just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Встреча с ветеранами 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Великой Отечественной войны.</a:t>
            </a:r>
          </a:p>
          <a:p>
            <a:pPr marL="365125" indent="-254000" algn="just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Поздравления со знаменательными датами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ветеранов Великой Отечественной войны, изготовление подарков.</a:t>
            </a:r>
          </a:p>
          <a:p>
            <a:pPr marL="365125" indent="-254000" algn="just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Возложение цветов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на могилы героев, погибших в годы Великой Отечественной войны, </a:t>
            </a:r>
          </a:p>
          <a:p>
            <a:pPr marL="365125" indent="-254000" algn="just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Уборка территории приусадебного участка </a:t>
            </a:r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ветерана Великой Отечественной войны Глазунова И.Я.</a:t>
            </a:r>
          </a:p>
          <a:p>
            <a:pPr marL="365125" indent="-254000" algn="just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400" b="1">
              <a:solidFill>
                <a:srgbClr val="002060"/>
              </a:solidFill>
              <a:latin typeface="Georgia" pitchFamily="18" charset="0"/>
            </a:endParaRPr>
          </a:p>
          <a:p>
            <a:pPr marL="365125" indent="-254000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400" b="1">
              <a:solidFill>
                <a:srgbClr val="0070C0"/>
              </a:solidFill>
              <a:latin typeface="Georgia" pitchFamily="18" charset="0"/>
            </a:endParaRPr>
          </a:p>
          <a:p>
            <a:pPr marL="365125" indent="-254000">
              <a:spcBef>
                <a:spcPts val="400"/>
              </a:spcBef>
              <a:buClrTx/>
              <a:buSzPct val="68000"/>
              <a:buFont typeface="Arial" pitchFamily="34" charset="0"/>
              <a:buChar char="•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400" b="1">
              <a:solidFill>
                <a:srgbClr val="0070C0"/>
              </a:solidFill>
              <a:latin typeface="Georgia" pitchFamily="18" charset="0"/>
            </a:endParaRPr>
          </a:p>
          <a:p>
            <a:pPr marL="365125" indent="-254000">
              <a:spcBef>
                <a:spcPts val="400"/>
              </a:spcBef>
              <a:buClrTx/>
              <a:buSzPct val="68000"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800" b="1">
              <a:solidFill>
                <a:srgbClr val="0070C0"/>
              </a:solidFill>
              <a:latin typeface="Georgia" pitchFamily="18" charset="0"/>
            </a:endParaRPr>
          </a:p>
          <a:p>
            <a:pPr marL="365125" indent="-254000">
              <a:buClr>
                <a:srgbClr val="002060"/>
              </a:buClr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2060"/>
                </a:solidFill>
                <a:latin typeface="Georgia" pitchFamily="18" charset="0"/>
              </a:rPr>
              <a:t> </a:t>
            </a:r>
          </a:p>
          <a:p>
            <a:pPr marL="365125" indent="-254000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800" b="1">
              <a:solidFill>
                <a:srgbClr val="002060"/>
              </a:solidFill>
              <a:latin typeface="Georgia" pitchFamily="18" charset="0"/>
            </a:endParaRPr>
          </a:p>
          <a:p>
            <a:pPr marL="365125" indent="-254000" algn="r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70C0"/>
                </a:solidFill>
                <a:latin typeface="Georgia" pitchFamily="18" charset="0"/>
              </a:rPr>
              <a:t>Адресная помощь:</a:t>
            </a:r>
          </a:p>
          <a:p>
            <a:pPr marL="365125" indent="-254000" algn="r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70C0"/>
                </a:solidFill>
                <a:latin typeface="Georgia" pitchFamily="18" charset="0"/>
              </a:rPr>
              <a:t>х.Захаров </a:t>
            </a:r>
          </a:p>
          <a:p>
            <a:pPr marL="365125" indent="-254000" algn="r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70C0"/>
                </a:solidFill>
                <a:latin typeface="Georgia" pitchFamily="18" charset="0"/>
              </a:rPr>
              <a:t>Глазунов И.Я.</a:t>
            </a:r>
          </a:p>
          <a:p>
            <a:pPr marL="365125" indent="-254000" algn="r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70C0"/>
                </a:solidFill>
                <a:latin typeface="Georgia" pitchFamily="18" charset="0"/>
              </a:rPr>
              <a:t>х.Захаров</a:t>
            </a:r>
          </a:p>
          <a:p>
            <a:pPr marL="365125" indent="-254000" algn="r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b="1">
                <a:solidFill>
                  <a:srgbClr val="0070C0"/>
                </a:solidFill>
                <a:latin typeface="Georgia" pitchFamily="18" charset="0"/>
              </a:rPr>
              <a:t>Сердюкова А.В.</a:t>
            </a:r>
          </a:p>
          <a:p>
            <a:pPr marL="365125" indent="-254000">
              <a:buClrTx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800" b="1" i="1">
              <a:solidFill>
                <a:srgbClr val="7030A0"/>
              </a:solidFill>
              <a:latin typeface="Georgia" pitchFamily="18" charset="0"/>
            </a:endParaRPr>
          </a:p>
          <a:p>
            <a:pPr marL="365125" indent="-254000">
              <a:spcBef>
                <a:spcPts val="400"/>
              </a:spcBef>
              <a:buClrTx/>
              <a:buSzPct val="68000"/>
              <a:buFontTx/>
              <a:buNone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800" b="1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1267" name="Заголовок 4"/>
          <p:cNvSpPr>
            <a:spLocks noGrp="1"/>
          </p:cNvSpPr>
          <p:nvPr>
            <p:ph type="title"/>
          </p:nvPr>
        </p:nvSpPr>
        <p:spPr>
          <a:xfrm>
            <a:off x="357188" y="0"/>
            <a:ext cx="7072312" cy="785813"/>
          </a:xfrm>
        </p:spPr>
        <p:txBody>
          <a:bodyPr/>
          <a:lstStyle/>
          <a:p>
            <a:r>
              <a:rPr lang="ru-RU" sz="4000" smtClean="0">
                <a:solidFill>
                  <a:srgbClr val="7030A0"/>
                </a:solidFill>
                <a:latin typeface="Arial" pitchFamily="34" charset="0"/>
              </a:rPr>
              <a:t>Реализация проекта.</a:t>
            </a:r>
          </a:p>
        </p:txBody>
      </p:sp>
      <p:sp>
        <p:nvSpPr>
          <p:cNvPr id="11268" name="Содержимое 5"/>
          <p:cNvSpPr>
            <a:spLocks noGrp="1"/>
          </p:cNvSpPr>
          <p:nvPr>
            <p:ph idx="1"/>
          </p:nvPr>
        </p:nvSpPr>
        <p:spPr>
          <a:xfrm flipH="1">
            <a:off x="285750" y="500063"/>
            <a:ext cx="8643938" cy="600075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endParaRPr lang="ru-RU" smtClean="0"/>
          </a:p>
        </p:txBody>
      </p:sp>
      <p:pic>
        <p:nvPicPr>
          <p:cNvPr id="11269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285750"/>
            <a:ext cx="1285875" cy="1093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001000" cy="1143000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</a:rPr>
              <a:t>«</a:t>
            </a:r>
            <a:r>
              <a:rPr lang="ru-RU" smtClean="0">
                <a:solidFill>
                  <a:srgbClr val="C00000"/>
                </a:solidFill>
                <a:latin typeface="Arial" pitchFamily="34" charset="0"/>
              </a:rPr>
              <a:t>Низкий поклон ветеранам!»</a:t>
            </a:r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1229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214313"/>
            <a:ext cx="1428750" cy="1236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2" name="Содержимое 6"/>
          <p:cNvSpPr>
            <a:spLocks noGrp="1"/>
          </p:cNvSpPr>
          <p:nvPr>
            <p:ph idx="1"/>
          </p:nvPr>
        </p:nvSpPr>
        <p:spPr>
          <a:xfrm>
            <a:off x="285750" y="1000125"/>
            <a:ext cx="8572500" cy="5500688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2800" b="1" smtClean="0">
                <a:solidFill>
                  <a:srgbClr val="7030A0"/>
                </a:solidFill>
                <a:latin typeface="Arial" pitchFamily="34" charset="0"/>
              </a:rPr>
              <a:t>Встреча с ветеранами Великой Отечественной войны </a:t>
            </a:r>
            <a:endParaRPr lang="ru-RU" sz="2400" b="1" smtClean="0">
              <a:solidFill>
                <a:srgbClr val="7030A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r>
              <a:rPr lang="ru-RU" sz="3200" b="1" smtClean="0">
                <a:solidFill>
                  <a:srgbClr val="FF0000"/>
                </a:solidFill>
                <a:latin typeface="Arial" pitchFamily="34" charset="0"/>
              </a:rPr>
              <a:t>Глазуновым И.Я. и Маркиным А.Е.</a:t>
            </a:r>
          </a:p>
        </p:txBody>
      </p:sp>
      <p:pic>
        <p:nvPicPr>
          <p:cNvPr id="12293" name="Picture 7" descr="C:\Documents and Settings\Tat'yana\Рабочий стол\SAM_3731.JPG"/>
          <p:cNvPicPr>
            <a:picLocks noChangeAspect="1" noChangeArrowheads="1"/>
          </p:cNvPicPr>
          <p:nvPr/>
        </p:nvPicPr>
        <p:blipFill>
          <a:blip r:embed="rId3"/>
          <a:srcRect b="14682"/>
          <a:stretch>
            <a:fillRect/>
          </a:stretch>
        </p:blipFill>
        <p:spPr bwMode="auto">
          <a:xfrm>
            <a:off x="4286250" y="2714625"/>
            <a:ext cx="4572000" cy="37147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2294" name="Picture 8" descr="C:\Documents and Settings\Tat'yana\Рабочий стол\SAM_3748.JPG"/>
          <p:cNvPicPr>
            <a:picLocks noChangeAspect="1" noChangeArrowheads="1"/>
          </p:cNvPicPr>
          <p:nvPr/>
        </p:nvPicPr>
        <p:blipFill>
          <a:blip r:embed="rId4"/>
          <a:srcRect b="17113"/>
          <a:stretch>
            <a:fillRect/>
          </a:stretch>
        </p:blipFill>
        <p:spPr bwMode="auto">
          <a:xfrm>
            <a:off x="285750" y="2714625"/>
            <a:ext cx="3643313" cy="27860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2"/>
          <p:cNvSpPr>
            <a:spLocks noGrp="1"/>
          </p:cNvSpPr>
          <p:nvPr>
            <p:ph type="title"/>
          </p:nvPr>
        </p:nvSpPr>
        <p:spPr>
          <a:xfrm>
            <a:off x="214313" y="0"/>
            <a:ext cx="7500937" cy="1071563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rgbClr val="C00000"/>
                </a:solidFill>
                <a:latin typeface="Arial" pitchFamily="34" charset="0"/>
              </a:rPr>
              <a:t>Низкий поклон ветеранам!</a:t>
            </a:r>
          </a:p>
        </p:txBody>
      </p:sp>
      <p:sp>
        <p:nvSpPr>
          <p:cNvPr id="14339" name="Содержимое 14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algn="ctr">
              <a:buFont typeface="Times New Roman" pitchFamily="18" charset="0"/>
              <a:buNone/>
            </a:pPr>
            <a:endParaRPr lang="ru-RU" sz="2000" b="1" smtClean="0">
              <a:solidFill>
                <a:srgbClr val="0070C0"/>
              </a:solidFill>
              <a:latin typeface="Arial" pitchFamily="34" charset="0"/>
            </a:endParaRPr>
          </a:p>
          <a:p>
            <a:pPr algn="ctr">
              <a:buFont typeface="Times New Roman" pitchFamily="18" charset="0"/>
              <a:buNone/>
            </a:pPr>
            <a:endParaRPr lang="ru-RU" sz="2000" smtClean="0"/>
          </a:p>
        </p:txBody>
      </p:sp>
      <p:sp>
        <p:nvSpPr>
          <p:cNvPr id="14340" name="Содержимое 8"/>
          <p:cNvSpPr>
            <a:spLocks noGrp="1"/>
          </p:cNvSpPr>
          <p:nvPr>
            <p:ph sz="half" idx="4294967295"/>
          </p:nvPr>
        </p:nvSpPr>
        <p:spPr>
          <a:xfrm>
            <a:off x="214313" y="1071563"/>
            <a:ext cx="8929687" cy="5786437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ru-RU" sz="3200" b="1" smtClean="0">
                <a:solidFill>
                  <a:srgbClr val="7030A0"/>
                </a:solidFill>
                <a:latin typeface="Arial" pitchFamily="34" charset="0"/>
              </a:rPr>
              <a:t>Защитников  земли  родной</a:t>
            </a:r>
          </a:p>
          <a:p>
            <a:pPr algn="ctr">
              <a:buFont typeface="Times New Roman" pitchFamily="18" charset="0"/>
              <a:buNone/>
            </a:pPr>
            <a:r>
              <a:rPr lang="ru-RU" sz="3200" b="1" smtClean="0">
                <a:solidFill>
                  <a:srgbClr val="7030A0"/>
                </a:solidFill>
                <a:latin typeface="Arial" pitchFamily="34" charset="0"/>
              </a:rPr>
              <a:t>За счастье  жить  благодарим!</a:t>
            </a:r>
          </a:p>
          <a:p>
            <a:pPr>
              <a:buFont typeface="Times New Roman" pitchFamily="18" charset="0"/>
              <a:buNone/>
            </a:pPr>
            <a:r>
              <a:rPr lang="ru-RU" sz="3200" smtClean="0"/>
              <a:t> </a:t>
            </a:r>
            <a:r>
              <a:rPr lang="ru-RU" sz="2800" b="1" smtClean="0">
                <a:solidFill>
                  <a:srgbClr val="FF0000"/>
                </a:solidFill>
                <a:latin typeface="Arial" pitchFamily="34" charset="0"/>
              </a:rPr>
              <a:t>19 ноября 2014 года         2 февраля 2015 года</a:t>
            </a:r>
            <a:endParaRPr lang="ru-RU" sz="2400" b="1" smtClean="0">
              <a:solidFill>
                <a:srgbClr val="FF0000"/>
              </a:solidFill>
              <a:latin typeface="Arial" pitchFamily="34" charset="0"/>
            </a:endParaRPr>
          </a:p>
          <a:p>
            <a:pPr algn="ctr"/>
            <a:endParaRPr lang="ru-RU" sz="3200" smtClean="0"/>
          </a:p>
        </p:txBody>
      </p:sp>
      <p:pic>
        <p:nvPicPr>
          <p:cNvPr id="14341" name="Picture 7" descr="C:\Documents and Settings\Tat'yana\Мои документы\Мои рисунки\DSCN0775.jpg"/>
          <p:cNvPicPr>
            <a:picLocks noChangeAspect="1" noChangeArrowheads="1"/>
          </p:cNvPicPr>
          <p:nvPr/>
        </p:nvPicPr>
        <p:blipFill>
          <a:blip r:embed="rId2"/>
          <a:srcRect t="13329"/>
          <a:stretch>
            <a:fillRect/>
          </a:stretch>
        </p:blipFill>
        <p:spPr bwMode="auto">
          <a:xfrm>
            <a:off x="214313" y="2928938"/>
            <a:ext cx="3929062" cy="31432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43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214313"/>
            <a:ext cx="1428750" cy="1165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43" name="Picture 7" descr="C:\Documents and Settings\Tat'yana\Мои документы\Мои рисунки\DSCN1087.jpg"/>
          <p:cNvPicPr>
            <a:picLocks noChangeAspect="1" noChangeArrowheads="1"/>
          </p:cNvPicPr>
          <p:nvPr/>
        </p:nvPicPr>
        <p:blipFill>
          <a:blip r:embed="rId4"/>
          <a:srcRect t="18796"/>
          <a:stretch>
            <a:fillRect/>
          </a:stretch>
        </p:blipFill>
        <p:spPr bwMode="auto">
          <a:xfrm>
            <a:off x="4429125" y="2928938"/>
            <a:ext cx="4500563" cy="36433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Lucida Sans Unicode"/>
        <a:ea typeface=""/>
        <a:cs typeface="Arial"/>
      </a:majorFont>
      <a:minorFont>
        <a:latin typeface="Lucida Sans Unicode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4742</TotalTime>
  <Words>836</Words>
  <PresentationFormat>Экран (4:3)</PresentationFormat>
  <Paragraphs>157</Paragraphs>
  <Slides>26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«Доброе сердце»</vt:lpstr>
      <vt:lpstr>МКОУ «Захаровская СОШ» Клетского района Волгоградской области</vt:lpstr>
      <vt:lpstr>Актуальность проекта</vt:lpstr>
      <vt:lpstr>Цели проекта</vt:lpstr>
      <vt:lpstr>Задачи проекта:</vt:lpstr>
      <vt:lpstr>Направления проектной деятельности.</vt:lpstr>
      <vt:lpstr>Реализация проекта.</vt:lpstr>
      <vt:lpstr>«Низкий поклон ветеранам!»</vt:lpstr>
      <vt:lpstr>Низкий поклон ветеранам!</vt:lpstr>
      <vt:lpstr>Вечная слава героям!</vt:lpstr>
      <vt:lpstr>Реализация проекта. «Подарок маленькому другу»</vt:lpstr>
      <vt:lpstr>«Подарок маленькому другу»</vt:lpstr>
      <vt:lpstr>Праздник доброты.</vt:lpstr>
      <vt:lpstr>Реализация проекта.</vt:lpstr>
      <vt:lpstr>«За чистоту родного края»</vt:lpstr>
      <vt:lpstr>«Детская площадка».</vt:lpstr>
      <vt:lpstr>Реализация проекта.</vt:lpstr>
      <vt:lpstr>«Птичий город»</vt:lpstr>
      <vt:lpstr>Реализация проекта             «Убеленные сединой» </vt:lpstr>
      <vt:lpstr>Заслуженные люди родной земли.</vt:lpstr>
      <vt:lpstr>Не будь равнодушным!</vt:lpstr>
      <vt:lpstr>Не будь равнодушным!</vt:lpstr>
      <vt:lpstr>«О доброте и милосердии».</vt:lpstr>
      <vt:lpstr>Уроки милосердия.</vt:lpstr>
      <vt:lpstr>Результаты работы:</vt:lpstr>
      <vt:lpstr>Доброе сердце!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«Доброе сердце»</dc:title>
  <dc:creator>Дарина</dc:creator>
  <cp:lastModifiedBy>Татьяна</cp:lastModifiedBy>
  <cp:revision>484</cp:revision>
  <cp:lastPrinted>1601-01-01T00:00:00Z</cp:lastPrinted>
  <dcterms:created xsi:type="dcterms:W3CDTF">2009-12-29T18:43:17Z</dcterms:created>
  <dcterms:modified xsi:type="dcterms:W3CDTF">2015-03-04T14:41:54Z</dcterms:modified>
</cp:coreProperties>
</file>