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1" r:id="rId4"/>
    <p:sldId id="296" r:id="rId5"/>
    <p:sldId id="282" r:id="rId6"/>
    <p:sldId id="258" r:id="rId7"/>
    <p:sldId id="259" r:id="rId8"/>
    <p:sldId id="260" r:id="rId9"/>
    <p:sldId id="261" r:id="rId10"/>
    <p:sldId id="262" r:id="rId11"/>
    <p:sldId id="264" r:id="rId12"/>
    <p:sldId id="293" r:id="rId13"/>
    <p:sldId id="290" r:id="rId14"/>
    <p:sldId id="291" r:id="rId15"/>
    <p:sldId id="292" r:id="rId16"/>
    <p:sldId id="263" r:id="rId17"/>
    <p:sldId id="286" r:id="rId18"/>
    <p:sldId id="294" r:id="rId19"/>
    <p:sldId id="287" r:id="rId20"/>
    <p:sldId id="283" r:id="rId21"/>
    <p:sldId id="284" r:id="rId22"/>
    <p:sldId id="289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513" autoAdjust="0"/>
  </p:normalViewPr>
  <p:slideViewPr>
    <p:cSldViewPr snapToGrid="0">
      <p:cViewPr varScale="1">
        <p:scale>
          <a:sx n="99" d="100"/>
          <a:sy n="99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уч-ся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проведение исторического бала</c:v>
                </c:pt>
                <c:pt idx="1">
                  <c:v>интересно ли оказаться на балу</c:v>
                </c:pt>
                <c:pt idx="2">
                  <c:v>возрождение бальной культуры</c:v>
                </c:pt>
                <c:pt idx="3">
                  <c:v>умеете ли танцевать вальс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40</c:v>
                </c:pt>
                <c:pt idx="2">
                  <c:v>36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проведение исторического бала</c:v>
                </c:pt>
                <c:pt idx="1">
                  <c:v>интересно ли оказаться на балу</c:v>
                </c:pt>
                <c:pt idx="2">
                  <c:v>возрождение бальной культуры</c:v>
                </c:pt>
                <c:pt idx="3">
                  <c:v>умеете ли танцевать вальс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47</c:v>
                </c:pt>
                <c:pt idx="3">
                  <c:v>27</c:v>
                </c:pt>
              </c:numCache>
            </c:numRef>
          </c:val>
        </c:ser>
        <c:shape val="box"/>
        <c:axId val="147194240"/>
        <c:axId val="147195776"/>
        <c:axId val="0"/>
      </c:bar3DChart>
      <c:catAx>
        <c:axId val="147194240"/>
        <c:scaling>
          <c:orientation val="minMax"/>
        </c:scaling>
        <c:axPos val="b"/>
        <c:tickLblPos val="nextTo"/>
        <c:crossAx val="147195776"/>
        <c:crosses val="autoZero"/>
        <c:auto val="1"/>
        <c:lblAlgn val="ctr"/>
        <c:lblOffset val="100"/>
      </c:catAx>
      <c:valAx>
        <c:axId val="147195776"/>
        <c:scaling>
          <c:orientation val="minMax"/>
        </c:scaling>
        <c:axPos val="l"/>
        <c:majorGridlines/>
        <c:numFmt formatCode="General" sourceLinked="1"/>
        <c:tickLblPos val="nextTo"/>
        <c:crossAx val="147194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29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05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36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60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8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4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6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5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1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46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0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microsoft.com/office/2007/relationships/hdphoto" Target="../media/hdphoto4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-1063668" y="4660341"/>
            <a:ext cx="2750301" cy="774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4" y="458681"/>
            <a:ext cx="7743967" cy="5807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7407632" y="1354405"/>
            <a:ext cx="2726051" cy="8985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-59699" y="5987830"/>
            <a:ext cx="3088649" cy="8701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5B10-20FF-4A23-8A2D-11ED4CFED54D}" type="datetimeFigureOut">
              <a:rPr lang="ru-RU" smtClean="0"/>
              <a:pPr/>
              <a:t>04.03.2015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1" cstate="email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37170" y="-57082"/>
            <a:ext cx="2966527" cy="8271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87B8-D261-4DC1-A66F-EFAEF5DDC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59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Mistral" pitchFamily="66" charset="0"/>
              </a:rPr>
              <a:t>Средь шумного бала…</a:t>
            </a:r>
            <a:endParaRPr lang="ru-RU" sz="80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103" y="3602038"/>
            <a:ext cx="4036540" cy="279052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ученики 4 «В» класса</a:t>
            </a:r>
          </a:p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Компанеева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Олеся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Пасечник Алексей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Кусков Матвей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Беркетова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Ирина Ивановна</a:t>
            </a:r>
          </a:p>
          <a:p>
            <a:pPr algn="r"/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6249" y="584886"/>
            <a:ext cx="6952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Городищенская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№1»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09" y="3318933"/>
            <a:ext cx="841858" cy="745067"/>
          </a:xfrm>
          <a:prstGeom prst="rect">
            <a:avLst/>
          </a:prstGeom>
          <a:noFill/>
        </p:spPr>
      </p:pic>
      <p:pic>
        <p:nvPicPr>
          <p:cNvPr id="8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596" y="1748096"/>
            <a:ext cx="593725" cy="525462"/>
          </a:xfrm>
          <a:prstGeom prst="rect">
            <a:avLst/>
          </a:prstGeom>
          <a:noFill/>
        </p:spPr>
      </p:pic>
      <p:pic>
        <p:nvPicPr>
          <p:cNvPr id="9" name="Picture 5" descr="blest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640709" y="3933825"/>
            <a:ext cx="3640708" cy="1951409"/>
          </a:xfrm>
          <a:prstGeom prst="rect">
            <a:avLst/>
          </a:prstGeom>
          <a:noFill/>
        </p:spPr>
      </p:pic>
      <p:pic>
        <p:nvPicPr>
          <p:cNvPr id="10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0533" y="1507067"/>
            <a:ext cx="762000" cy="626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44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9375 0.00764 C -0.18247 0.01551 -0.17153 0.02269 -0.14549 0.02223 C -0.11962 0.02199 -0.07431 0.0044 -0.03767 0.00556 C -0.00069 0.00649 0.03628 0.02778 0.075 0.02848 C 0.11337 0.0294 0.14965 0.00973 0.19427 0.00973 C 0.23889 0.00996 0.29514 0.03033 0.34132 0.03056 C 0.38785 0.03102 0.43403 0.01088 0.47153 0.01227 C 0.50903 0.01297 0.55017 0.03311 0.56597 0.03704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25 ноября 1718 г. Пётр </a:t>
            </a:r>
            <a:r>
              <a:rPr lang="en-US" sz="2700" b="1" i="1" dirty="0" smtClean="0">
                <a:latin typeface="Times New Roman" pitchFamily="18" charset="0"/>
              </a:rPr>
              <a:t>I </a:t>
            </a:r>
            <a:r>
              <a:rPr lang="ru-RU" sz="2700" b="1" i="1" dirty="0" smtClean="0"/>
              <a:t> </a:t>
            </a:r>
            <a:br>
              <a:rPr lang="ru-RU" sz="2700" b="1" i="1" dirty="0" smtClean="0"/>
            </a:br>
            <a:r>
              <a:rPr lang="ru-RU" sz="2700" b="1" i="1" dirty="0" smtClean="0"/>
              <a:t>издал Указ </a:t>
            </a:r>
            <a:br>
              <a:rPr lang="ru-RU" sz="2700" b="1" i="1" dirty="0" smtClean="0"/>
            </a:br>
            <a:r>
              <a:rPr lang="ru-RU" sz="2700" b="1" i="1" dirty="0" smtClean="0"/>
              <a:t>об ассамблеях (русских балах)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18058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16411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5" name="Picture 3" descr="C:\Users\1\Pictures\0000045_s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 rot="693207">
            <a:off x="5255433" y="2531206"/>
            <a:ext cx="2808329" cy="388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ImperatorPet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8719" y="2141839"/>
            <a:ext cx="2771775" cy="401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Рисунок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540" y="300424"/>
            <a:ext cx="993775" cy="960438"/>
          </a:xfrm>
          <a:prstGeom prst="rect">
            <a:avLst/>
          </a:prstGeom>
          <a:noFill/>
        </p:spPr>
      </p:pic>
      <p:pic>
        <p:nvPicPr>
          <p:cNvPr id="8" name="Picture 30" descr="Рисунок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0225" y="5757991"/>
            <a:ext cx="993775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Сезон балов в России длился с Рождества </a:t>
            </a:r>
            <a:br>
              <a:rPr lang="ru-RU" sz="2000" b="1" i="1" dirty="0" smtClean="0"/>
            </a:br>
            <a:r>
              <a:rPr lang="ru-RU" sz="2000" b="1" i="1" dirty="0" smtClean="0"/>
              <a:t>до последнего дня Масленицы </a:t>
            </a:r>
            <a:br>
              <a:rPr lang="ru-RU" sz="2000" b="1" i="1" dirty="0" smtClean="0"/>
            </a:br>
            <a:r>
              <a:rPr lang="ru-RU" sz="2000" b="1" i="1" dirty="0" smtClean="0"/>
              <a:t>и возобновлялся уже после Великого поста</a:t>
            </a:r>
            <a:br>
              <a:rPr lang="ru-RU" sz="2000" b="1" i="1" dirty="0" smtClean="0"/>
            </a:br>
            <a:endParaRPr lang="ru-RU" sz="2000" i="1" dirty="0"/>
          </a:p>
        </p:txBody>
      </p:sp>
      <p:pic>
        <p:nvPicPr>
          <p:cNvPr id="5" name="Рисунок 66" descr="http://shkolazhizni.ru/img/content/i54/54192_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402" r="7402"/>
          <a:stretch>
            <a:fillRect/>
          </a:stretch>
        </p:blipFill>
        <p:spPr>
          <a:xfrm>
            <a:off x="439180" y="1333395"/>
            <a:ext cx="3424366" cy="256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613" y="1818118"/>
            <a:ext cx="593725" cy="525462"/>
          </a:xfrm>
          <a:prstGeom prst="rect">
            <a:avLst/>
          </a:prstGeom>
          <a:noFill/>
        </p:spPr>
      </p:pic>
      <p:pic>
        <p:nvPicPr>
          <p:cNvPr id="8" name="Рисунок 123" descr="http://territa.ru/_ph/29/2/32294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718" y="3031525"/>
            <a:ext cx="3511041" cy="238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20" descr="http://larevuemoutarde.free.fr/cafe-des-poetes/images/accuei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8205" y="4482979"/>
            <a:ext cx="3268290" cy="224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Разновидности бала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47899" y="4362450"/>
            <a:ext cx="2409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Общественный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76" y="3244334"/>
            <a:ext cx="2219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Придворный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9650" y="4333874"/>
            <a:ext cx="2352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Бал - маскарад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0031" y="3244334"/>
            <a:ext cx="1596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Семейный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3675" y="3244334"/>
            <a:ext cx="1790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43963">
            <a:off x="1922467" y="1487184"/>
            <a:ext cx="486104" cy="209111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143250" y="1724025"/>
            <a:ext cx="485774" cy="274319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76900" y="1685925"/>
            <a:ext cx="438150" cy="27527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715545">
            <a:off x="7007189" y="1563642"/>
            <a:ext cx="460752" cy="195724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57675" y="1695449"/>
            <a:ext cx="504825" cy="18002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8" descr="blest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06076" flipH="1">
            <a:off x="7186013" y="5508070"/>
            <a:ext cx="1230947" cy="818334"/>
          </a:xfrm>
          <a:prstGeom prst="rect">
            <a:avLst/>
          </a:prstGeom>
          <a:noFill/>
        </p:spPr>
      </p:pic>
      <p:pic>
        <p:nvPicPr>
          <p:cNvPr id="22" name="Picture 12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1818118"/>
            <a:ext cx="600074" cy="458357"/>
          </a:xfrm>
          <a:prstGeom prst="rect">
            <a:avLst/>
          </a:prstGeom>
          <a:noFill/>
        </p:spPr>
      </p:pic>
      <p:pic>
        <p:nvPicPr>
          <p:cNvPr id="23" name="Picture 12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1" y="5353049"/>
            <a:ext cx="764130" cy="676275"/>
          </a:xfrm>
          <a:prstGeom prst="rect">
            <a:avLst/>
          </a:prstGeom>
          <a:noFill/>
        </p:spPr>
      </p:pic>
      <p:pic>
        <p:nvPicPr>
          <p:cNvPr id="24" name="Picture 12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0" y="5286376"/>
            <a:ext cx="58102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4254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790575"/>
            <a:ext cx="3868340" cy="66675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Полонез</a:t>
            </a:r>
            <a:endParaRPr lang="ru-RU" sz="28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781051"/>
            <a:ext cx="3887391" cy="6477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Кадриль</a:t>
            </a:r>
            <a:endParaRPr lang="ru-RU" sz="2800" i="1" dirty="0"/>
          </a:p>
        </p:txBody>
      </p:sp>
      <p:pic>
        <p:nvPicPr>
          <p:cNvPr id="7" name="Picture 2" descr="C:\Users\1\Pictures\3091d1f944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0853939">
            <a:off x="414212" y="1800942"/>
            <a:ext cx="3868737" cy="3016406"/>
          </a:xfrm>
          <a:prstGeom prst="rect">
            <a:avLst/>
          </a:prstGeom>
          <a:noFill/>
        </p:spPr>
      </p:pic>
      <p:pic>
        <p:nvPicPr>
          <p:cNvPr id="1026" name="Picture 2" descr="C:\Users\1\Pictures\103371561_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1118234">
            <a:off x="4686299" y="2838288"/>
            <a:ext cx="3887788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4063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904875"/>
            <a:ext cx="3868340" cy="85725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Вальс</a:t>
            </a:r>
            <a:endParaRPr lang="ru-RU" sz="28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800101"/>
            <a:ext cx="3887391" cy="9906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Полька</a:t>
            </a:r>
            <a:endParaRPr lang="ru-RU" sz="2800" i="1" dirty="0"/>
          </a:p>
        </p:txBody>
      </p:sp>
      <p:pic>
        <p:nvPicPr>
          <p:cNvPr id="7" name="Picture 2" descr="C:\Users\1\Pictures\111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238" y="2200275"/>
            <a:ext cx="3868737" cy="368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Pictures\25054943_Alexei_De_Lyamin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29150" y="2219324"/>
            <a:ext cx="3887788" cy="36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2158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600075"/>
            <a:ext cx="3868340" cy="69532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Мазурка</a:t>
            </a:r>
            <a:endParaRPr lang="ru-RU" sz="28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590551"/>
            <a:ext cx="3887391" cy="74295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Котильон</a:t>
            </a:r>
            <a:endParaRPr lang="ru-RU" sz="2800" i="1" dirty="0"/>
          </a:p>
        </p:txBody>
      </p:sp>
      <p:pic>
        <p:nvPicPr>
          <p:cNvPr id="7" name="Picture 2" descr="C:\Users\1\Pictures\debf17d61f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0901784">
            <a:off x="836301" y="1590675"/>
            <a:ext cx="3456611" cy="4598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1\Pictures\7805-004-BCFED4F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1481321">
            <a:off x="4313177" y="2947636"/>
            <a:ext cx="4178260" cy="318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447675"/>
            <a:ext cx="7637859" cy="1990725"/>
          </a:xfrm>
        </p:spPr>
        <p:txBody>
          <a:bodyPr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Балы позволяли дворянским детям усваивать азы хороших манер и светских приличий.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1\Pictures\72447b9f52e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" y="1457324"/>
            <a:ext cx="6992938" cy="4867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blest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98700" y="5953450"/>
            <a:ext cx="1032262" cy="68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969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Упоминание о бале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детской литературе: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724" y="1381126"/>
            <a:ext cx="4031457" cy="8953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Царевна –лягушка» русская народная сказка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343024"/>
            <a:ext cx="3887391" cy="1047751"/>
          </a:xfrm>
        </p:spPr>
        <p:txBody>
          <a:bodyPr>
            <a:normAutofit fontScale="32500" lnSpcReduction="20000"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i="1" dirty="0" smtClean="0">
                <a:latin typeface="Times New Roman" pitchFamily="18" charset="0"/>
                <a:cs typeface="Times New Roman" pitchFamily="18" charset="0"/>
              </a:rPr>
              <a:t>А.П. Чехов «Ванька»</a:t>
            </a: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Царевна - лягуш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8205" r="18205"/>
          <a:stretch>
            <a:fillRect/>
          </a:stretch>
        </p:blipFill>
        <p:spPr bwMode="auto">
          <a:xfrm>
            <a:off x="814749" y="2228850"/>
            <a:ext cx="3499715" cy="396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41" y="300424"/>
            <a:ext cx="509244" cy="492161"/>
          </a:xfrm>
          <a:prstGeom prst="rect">
            <a:avLst/>
          </a:prstGeom>
          <a:noFill/>
        </p:spPr>
      </p:pic>
      <p:pic>
        <p:nvPicPr>
          <p:cNvPr id="10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7389" y="5897562"/>
            <a:ext cx="486611" cy="470287"/>
          </a:xfrm>
          <a:prstGeom prst="rect">
            <a:avLst/>
          </a:prstGeom>
          <a:noFill/>
        </p:spPr>
      </p:pic>
      <p:pic>
        <p:nvPicPr>
          <p:cNvPr id="12" name="Picture 2" descr="C:\Users\1\Pictures\0001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57776" y="2285999"/>
            <a:ext cx="3162300" cy="390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4159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409575"/>
            <a:ext cx="3868340" cy="17811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Ш. Перро             «Золушка»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770021"/>
            <a:ext cx="3887391" cy="112545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Братья Гримм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музыканты»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Pictures\7e3c52fff9e73ad214584a0421262d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12007" r="12007"/>
          <a:stretch>
            <a:fillRect/>
          </a:stretch>
        </p:blipFill>
        <p:spPr bwMode="auto">
          <a:xfrm>
            <a:off x="4823187" y="1905000"/>
            <a:ext cx="3499714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41" y="300424"/>
            <a:ext cx="509244" cy="492161"/>
          </a:xfrm>
          <a:prstGeom prst="rect">
            <a:avLst/>
          </a:prstGeom>
          <a:noFill/>
        </p:spPr>
      </p:pic>
      <p:pic>
        <p:nvPicPr>
          <p:cNvPr id="10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7389" y="5897562"/>
            <a:ext cx="486611" cy="470287"/>
          </a:xfrm>
          <a:prstGeom prst="rect">
            <a:avLst/>
          </a:prstGeom>
          <a:noFill/>
        </p:spPr>
      </p:pic>
      <p:pic>
        <p:nvPicPr>
          <p:cNvPr id="12" name="Picture 3" descr="C:\Users\1\Pictures\879976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0238" y="1905000"/>
            <a:ext cx="3868737" cy="389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473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695325"/>
            <a:ext cx="3027759" cy="1247775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Гофман Э.Т.А.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«Щелкунчик»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52501"/>
            <a:ext cx="3887391" cy="1485899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Братья Гримм        «Король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Дроздобород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 smtClean="0"/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0" descr="Рисунок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540" y="300424"/>
            <a:ext cx="459817" cy="444392"/>
          </a:xfrm>
          <a:prstGeom prst="rect">
            <a:avLst/>
          </a:prstGeom>
          <a:noFill/>
        </p:spPr>
      </p:pic>
      <p:pic>
        <p:nvPicPr>
          <p:cNvPr id="9" name="Picture 30" descr="Рисунок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935" y="6367848"/>
            <a:ext cx="507164" cy="490151"/>
          </a:xfrm>
          <a:prstGeom prst="rect">
            <a:avLst/>
          </a:prstGeom>
          <a:noFill/>
        </p:spPr>
      </p:pic>
      <p:pic>
        <p:nvPicPr>
          <p:cNvPr id="10" name="Picture 2" descr="C:\Users\1\Pictures\Waltz-of-the-Flow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3754" r="23754"/>
          <a:stretch>
            <a:fillRect/>
          </a:stretch>
        </p:blipFill>
        <p:spPr bwMode="auto">
          <a:xfrm>
            <a:off x="825573" y="2162175"/>
            <a:ext cx="3039917" cy="376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C:\Users\1\Pictures\79072908_165902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 l="7876" r="7876" b="8316"/>
          <a:stretch>
            <a:fillRect/>
          </a:stretch>
        </p:blipFill>
        <p:spPr bwMode="auto">
          <a:xfrm rot="1082709">
            <a:off x="4645413" y="2672816"/>
            <a:ext cx="3817161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Цель:         </a:t>
            </a:r>
            <a:r>
              <a:rPr lang="ru-RU" sz="2800" i="1" dirty="0" smtClean="0"/>
              <a:t>изучить историю русского бала и традиции его проведения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в России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53243"/>
            <a:ext cx="3868340" cy="555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842" y="1779813"/>
            <a:ext cx="3868340" cy="44098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Проанализировать теоретические источники по      данной теме.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Выявить  особенности  проведения балов.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Выяснить, в каких литературных произведениях упоминается бал.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то\Проэкт для Ирины Ивановны\DSCN5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137" y="4304619"/>
            <a:ext cx="3077936" cy="230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\Проэкт для Ирины Ивановны\DSCN5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399" y="1762691"/>
            <a:ext cx="3179688" cy="238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Mistral" pitchFamily="66" charset="0"/>
              </a:rPr>
              <a:t>Бал в наше время…</a:t>
            </a:r>
            <a:endParaRPr lang="ru-RU" sz="5400" dirty="0">
              <a:solidFill>
                <a:srgbClr val="7030A0"/>
              </a:solidFill>
              <a:latin typeface="Mistral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7714058" cy="82391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Творческая группа «Русский бал»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C:\Users\1\Pictures\0155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52" y="3233059"/>
            <a:ext cx="4177935" cy="277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Users\1\Pictures\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20207" y="2498271"/>
            <a:ext cx="3947745" cy="27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lest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16527" y="5776055"/>
            <a:ext cx="1627473" cy="108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«Осенний бал» 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sz="3600" i="1" dirty="0" smtClean="0">
                <a:solidFill>
                  <a:srgbClr val="7030A0"/>
                </a:solidFill>
              </a:rPr>
              <a:t>в </a:t>
            </a:r>
            <a:r>
              <a:rPr lang="ru-RU" sz="3600" i="1" dirty="0" err="1" smtClean="0">
                <a:solidFill>
                  <a:srgbClr val="7030A0"/>
                </a:solidFill>
              </a:rPr>
              <a:t>Городищенской</a:t>
            </a:r>
            <a:r>
              <a:rPr lang="ru-RU" sz="3600" i="1" dirty="0" smtClean="0">
                <a:solidFill>
                  <a:srgbClr val="7030A0"/>
                </a:solidFill>
              </a:rPr>
              <a:t> школе №3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17" y="5456640"/>
            <a:ext cx="593725" cy="525462"/>
          </a:xfrm>
          <a:prstGeom prst="rect">
            <a:avLst/>
          </a:prstGeom>
          <a:noFill/>
        </p:spPr>
      </p:pic>
      <p:pic>
        <p:nvPicPr>
          <p:cNvPr id="4" name="Picture 2" descr="N:\проекты 2014\бал2.jpeg"/>
          <p:cNvPicPr>
            <a:picLocks noChangeAspect="1" noChangeArrowheads="1"/>
          </p:cNvPicPr>
          <p:nvPr/>
        </p:nvPicPr>
        <p:blipFill>
          <a:blip r:embed="rId3"/>
          <a:srcRect l="19849" t="11635" r="3552"/>
          <a:stretch>
            <a:fillRect/>
          </a:stretch>
        </p:blipFill>
        <p:spPr bwMode="auto">
          <a:xfrm>
            <a:off x="543193" y="1626670"/>
            <a:ext cx="4153936" cy="323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:\Фото\2014-2015 фото\осенний бал 3 школа\DSC_09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3746"/>
          <a:stretch>
            <a:fillRect/>
          </a:stretch>
        </p:blipFill>
        <p:spPr bwMode="auto">
          <a:xfrm>
            <a:off x="4417996" y="3549016"/>
            <a:ext cx="4494998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951" y="2038067"/>
            <a:ext cx="593725" cy="52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0435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/>
              <a:t>Таким образом, </a:t>
            </a:r>
            <a:r>
              <a:rPr lang="ru-RU" sz="2400" dirty="0" smtClean="0"/>
              <a:t>балы  повлияли </a:t>
            </a:r>
            <a:br>
              <a:rPr lang="ru-RU" sz="2400" dirty="0" smtClean="0"/>
            </a:br>
            <a:r>
              <a:rPr lang="ru-RU" sz="2400" dirty="0" smtClean="0"/>
              <a:t>     на быт и культуру российского общества: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1. С</a:t>
            </a:r>
            <a:r>
              <a:rPr lang="ru-RU" sz="2400" dirty="0" smtClean="0"/>
              <a:t>формировалась развлекательная культура   России.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2. З</a:t>
            </a:r>
            <a:r>
              <a:rPr lang="ru-RU" sz="2400" dirty="0" smtClean="0"/>
              <a:t>ародился светский этикет.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3. У</a:t>
            </a:r>
            <a:r>
              <a:rPr lang="ru-RU" sz="2400" dirty="0" smtClean="0"/>
              <a:t>ничтожен затворнический образ жизни женщин. </a:t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4358" y="4423719"/>
            <a:ext cx="635549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dirty="0"/>
          </a:p>
        </p:txBody>
      </p:sp>
      <p:pic>
        <p:nvPicPr>
          <p:cNvPr id="2050" name="Picture 2" descr="E:\фото\Проэкт для Ирины Ивановны\DSCN5073.JPG"/>
          <p:cNvPicPr>
            <a:picLocks noChangeAspect="1" noChangeArrowheads="1"/>
          </p:cNvPicPr>
          <p:nvPr/>
        </p:nvPicPr>
        <p:blipFill>
          <a:blip r:embed="rId2" cstate="print"/>
          <a:srcRect l="11268" r="11268"/>
          <a:stretch>
            <a:fillRect/>
          </a:stretch>
        </p:blipFill>
        <p:spPr bwMode="auto">
          <a:xfrm>
            <a:off x="702129" y="3487058"/>
            <a:ext cx="2694214" cy="2608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фото\Проэкт для Ирины Ивановны\DSCN5062.JPG"/>
          <p:cNvPicPr>
            <a:picLocks noChangeAspect="1" noChangeArrowheads="1"/>
          </p:cNvPicPr>
          <p:nvPr/>
        </p:nvPicPr>
        <p:blipFill>
          <a:blip r:embed="rId3" cstate="print"/>
          <a:srcRect l="9715" t="6767" r="8669" b="11965"/>
          <a:stretch>
            <a:fillRect/>
          </a:stretch>
        </p:blipFill>
        <p:spPr bwMode="auto">
          <a:xfrm>
            <a:off x="3993352" y="3494314"/>
            <a:ext cx="4219919" cy="3151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Mistral" pitchFamily="66" charset="0"/>
              </a:rPr>
              <a:t>Окончен бал…</a:t>
            </a:r>
            <a:endParaRPr lang="ru-RU" sz="80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103" y="3602038"/>
            <a:ext cx="4036540" cy="2790524"/>
          </a:xfrm>
        </p:spPr>
        <p:txBody>
          <a:bodyPr>
            <a:normAutofit/>
          </a:bodyPr>
          <a:lstStyle/>
          <a:p>
            <a:pPr algn="r"/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6249" y="584886"/>
            <a:ext cx="695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09" y="3318933"/>
            <a:ext cx="841858" cy="745067"/>
          </a:xfrm>
          <a:prstGeom prst="rect">
            <a:avLst/>
          </a:prstGeom>
          <a:noFill/>
        </p:spPr>
      </p:pic>
      <p:pic>
        <p:nvPicPr>
          <p:cNvPr id="8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9596" y="1748096"/>
            <a:ext cx="593725" cy="525462"/>
          </a:xfrm>
          <a:prstGeom prst="rect">
            <a:avLst/>
          </a:prstGeom>
          <a:noFill/>
        </p:spPr>
      </p:pic>
      <p:pic>
        <p:nvPicPr>
          <p:cNvPr id="9" name="Picture 5" descr="blest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6531" y="3933825"/>
            <a:ext cx="3556001" cy="1951409"/>
          </a:xfrm>
          <a:prstGeom prst="rect">
            <a:avLst/>
          </a:prstGeom>
          <a:noFill/>
        </p:spPr>
      </p:pic>
      <p:pic>
        <p:nvPicPr>
          <p:cNvPr id="10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0533" y="1507067"/>
            <a:ext cx="762000" cy="626533"/>
          </a:xfrm>
          <a:prstGeom prst="rect">
            <a:avLst/>
          </a:prstGeom>
          <a:noFill/>
        </p:spPr>
      </p:pic>
      <p:pic>
        <p:nvPicPr>
          <p:cNvPr id="11" name="Picture 2" descr="G:\GALINA\2. МЕРОПРИЯТИЯ\2011.12.25-карнавал ЮНКОР и МГР\Мерцающие фоны\1220398457-6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8196" y="269503"/>
            <a:ext cx="3615804" cy="369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44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9 0.02269 C 0.29445 0.0257 0.30417 0.0287 0.32743 0.02847 C 0.35035 0.02824 0.39045 0.02153 0.42274 0.02176 C 0.45556 0.02222 0.48837 0.03056 0.52257 0.03079 C 0.5566 0.03125 0.58872 0.02338 0.6283 0.02338 C 0.66788 0.02338 0.71754 0.03148 0.75851 0.03171 C 0.79983 0.03195 0.84045 0.02384 0.87379 0.02431 C 0.90695 0.02477 0.94323 0.03287 0.95764 0.03449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7" y="283483"/>
            <a:ext cx="8152885" cy="553316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</a:t>
            </a:r>
            <a:r>
              <a:rPr lang="ru-RU" sz="31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 доминирующей в проекте деятельности: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информационный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проект 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 предметно содержательной области 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, исторический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(преобразование старого в новое).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 числу участников проекта: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групповой (3 человека).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 времени проведения: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длительный (сентябрь 2014- декабрь 2014).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 характеру общения: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ребенок и класс, в рамках МБОУ ГСОШ №1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проектной группы: </a:t>
            </a:r>
            <a:b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руководитель проекта – учитель начальных классов, </a:t>
            </a:r>
            <a:br>
              <a:rPr lang="ru-RU" sz="2000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ученики 4 «В» класса.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7585" y="1360917"/>
            <a:ext cx="593725" cy="52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Анкетирование </a:t>
            </a:r>
            <a:br>
              <a:rPr lang="ru-RU" i="1" dirty="0" smtClean="0"/>
            </a:br>
            <a:r>
              <a:rPr lang="ru-RU" i="1" dirty="0" smtClean="0"/>
              <a:t>учащихся и родителей</a:t>
            </a:r>
            <a:endParaRPr lang="ru-RU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72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цели и задач, определение методов исследования, предварительная работа с педагогом, детьми 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оборудования материалов.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Основной: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всех мероприятий основной части проекта, занятий, игр, наблюдений, исследовательская деятельность.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Заключительный: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результатов работы в самой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различной форме, составление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буклета, защита проекта.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882" y="3535706"/>
            <a:ext cx="593725" cy="525462"/>
          </a:xfrm>
          <a:prstGeom prst="rect">
            <a:avLst/>
          </a:prstGeom>
          <a:noFill/>
        </p:spPr>
      </p:pic>
      <p:pic>
        <p:nvPicPr>
          <p:cNvPr id="4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412" y="5846420"/>
            <a:ext cx="593725" cy="525462"/>
          </a:xfrm>
          <a:prstGeom prst="rect">
            <a:avLst/>
          </a:prstGeom>
          <a:noFill/>
        </p:spPr>
      </p:pic>
      <p:pic>
        <p:nvPicPr>
          <p:cNvPr id="5" name="Picture 12" descr="star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0623" y="3280333"/>
            <a:ext cx="593725" cy="525462"/>
          </a:xfrm>
          <a:prstGeom prst="rect">
            <a:avLst/>
          </a:prstGeom>
          <a:noFill/>
        </p:spPr>
      </p:pic>
      <p:pic>
        <p:nvPicPr>
          <p:cNvPr id="6" name="Picture 4" descr="blest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654640">
            <a:off x="7574631" y="196601"/>
            <a:ext cx="1208473" cy="1506964"/>
          </a:xfrm>
          <a:prstGeom prst="rect">
            <a:avLst/>
          </a:prstGeom>
          <a:noFill/>
        </p:spPr>
      </p:pic>
      <p:pic>
        <p:nvPicPr>
          <p:cNvPr id="7" name="Picture 2" descr="M:\Фото\2014-2015 фото\проект вальс\DSC_0103.JPG"/>
          <p:cNvPicPr>
            <a:picLocks noChangeAspect="1" noChangeArrowheads="1"/>
          </p:cNvPicPr>
          <p:nvPr/>
        </p:nvPicPr>
        <p:blipFill>
          <a:blip r:embed="rId4" cstate="print"/>
          <a:srcRect t="35649" b="9333"/>
          <a:stretch>
            <a:fillRect/>
          </a:stretch>
        </p:blipFill>
        <p:spPr bwMode="auto">
          <a:xfrm>
            <a:off x="5476775" y="3850104"/>
            <a:ext cx="3448729" cy="28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85749"/>
            <a:ext cx="2949178" cy="1895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Что же такое бал?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664043"/>
            <a:ext cx="2949178" cy="4204945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 – это, прежде всего, место встречи и общения людей, это культурные манеры, танцы для души.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0" descr="http://st-gorod.ucoz.ru/img/24756305_Pervuninski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737" r="13737"/>
          <a:stretch>
            <a:fillRect/>
          </a:stretch>
        </p:blipFill>
        <p:spPr bwMode="auto">
          <a:xfrm>
            <a:off x="3887391" y="987426"/>
            <a:ext cx="4629150" cy="5375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star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49741">
            <a:off x="457824" y="1237301"/>
            <a:ext cx="372630" cy="337219"/>
          </a:xfrm>
          <a:prstGeom prst="rect">
            <a:avLst/>
          </a:prstGeom>
          <a:noFill/>
        </p:spPr>
      </p:pic>
      <p:pic>
        <p:nvPicPr>
          <p:cNvPr id="7" name="Picture 9" descr="star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49741">
            <a:off x="8071786" y="6132291"/>
            <a:ext cx="428963" cy="388199"/>
          </a:xfrm>
          <a:prstGeom prst="rect">
            <a:avLst/>
          </a:prstGeom>
          <a:noFill/>
        </p:spPr>
      </p:pic>
      <p:pic>
        <p:nvPicPr>
          <p:cNvPr id="8" name="Picture 9" descr="star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49741">
            <a:off x="3244152" y="5696674"/>
            <a:ext cx="466500" cy="42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Слово «бал» произошло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 греческого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баллери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означает «танцевать, прыгать».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1" descr="http://www.perekop.info/wp-content/uploads/ballroom-dance-walt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558" b="1558"/>
          <a:stretch>
            <a:fillRect/>
          </a:stretch>
        </p:blipFill>
        <p:spPr>
          <a:xfrm>
            <a:off x="661308" y="1830493"/>
            <a:ext cx="3886200" cy="280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http://www.perekop.info/wp-content/uploads/ballroom-d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765" y="3371902"/>
            <a:ext cx="3886200" cy="2826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 descr="blest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43406" flipH="1" flipV="1">
            <a:off x="7623648" y="5744301"/>
            <a:ext cx="1221775" cy="88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323850"/>
            <a:ext cx="6209109" cy="78105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Из истории бала</a:t>
            </a:r>
            <a:endParaRPr lang="ru-RU" b="1" i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466" y="1291539"/>
            <a:ext cx="2949178" cy="4625074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Первый бал, о котором сохранились свидетельства, был дан в 1385 г. в Амьене по случаю бракосочетания Карла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Изабеллой Баварской</a:t>
            </a:r>
          </a:p>
          <a:p>
            <a:endParaRPr lang="ru-RU" dirty="0"/>
          </a:p>
        </p:txBody>
      </p:sp>
      <p:pic>
        <p:nvPicPr>
          <p:cNvPr id="1026" name="Picture 2" descr="C:\Users\1\Pictures\59797929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729" y="1304924"/>
            <a:ext cx="4305300" cy="5096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265" y="176599"/>
            <a:ext cx="993775" cy="960438"/>
          </a:xfrm>
          <a:prstGeom prst="rect">
            <a:avLst/>
          </a:prstGeom>
          <a:noFill/>
        </p:spPr>
      </p:pic>
      <p:pic>
        <p:nvPicPr>
          <p:cNvPr id="7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8821" y="5131916"/>
            <a:ext cx="993775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56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011283" cy="381158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Руси первый бал был дан на свадьбе Лжедмитрия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 Марии Мнишек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9 мая 1606 г. </a:t>
            </a:r>
          </a:p>
          <a:p>
            <a:endParaRPr lang="ru-RU" sz="2800" i="1" dirty="0"/>
          </a:p>
        </p:txBody>
      </p:sp>
      <p:pic>
        <p:nvPicPr>
          <p:cNvPr id="2050" name="Picture 2" descr="C:\Users\1\Pictures\931b9-im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585" y="832021"/>
            <a:ext cx="4340310" cy="5272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8411" y="1140684"/>
            <a:ext cx="993775" cy="960438"/>
          </a:xfrm>
          <a:prstGeom prst="rect">
            <a:avLst/>
          </a:prstGeom>
          <a:noFill/>
        </p:spPr>
      </p:pic>
      <p:pic>
        <p:nvPicPr>
          <p:cNvPr id="7" name="Picture 30" descr="Рисунок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956" y="5605591"/>
            <a:ext cx="993775" cy="96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465965</TotalTime>
  <Words>229</Words>
  <Application>Microsoft Office PowerPoint</Application>
  <PresentationFormat>Экран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Средь шумного бала…</vt:lpstr>
      <vt:lpstr>  Цель:         изучить историю русского бала и традиции его проведения  в России </vt:lpstr>
      <vt:lpstr>                                       Тип проекта: По доминирующей в проекте деятельности:   информационный проект .  По предметно содержательной области :  межпредметный , исторический (преобразование старого в новое). По числу участников проекта: групповой (3 человека). По времени проведения: длительный (сентябрь 2014- декабрь 2014). По характеру общения: ребенок и класс, в рамках МБОУ ГСОШ №1 Состав проектной группы:  руководитель проекта – учитель начальных классов,  ученики 4 «В» класса.  </vt:lpstr>
      <vt:lpstr>Анкетирование  учащихся и родителей</vt:lpstr>
      <vt:lpstr>Этапы проекта: Подготовительный:    постановка цели и задач, определение методов исследования, предварительная работа с педагогом, детьми ;  выбор оборудования материалов.  Основной:    проведение всех мероприятий основной части проекта, занятий, игр, наблюдений, исследовательская деятельность.  Заключительный:   обобщение  результатов работы в самой  различной форме, составление  буклета, защита проекта. </vt:lpstr>
      <vt:lpstr>     Что же такое бал?  </vt:lpstr>
      <vt:lpstr>  Слово «бал» произошло  от греческого «баллери»,  что означает «танцевать, прыгать».  </vt:lpstr>
      <vt:lpstr>Из истории бала</vt:lpstr>
      <vt:lpstr>Слайд 9</vt:lpstr>
      <vt:lpstr>  25 ноября 1718 г. Пётр I   издал Указ  об ассамблеях (русских балах) </vt:lpstr>
      <vt:lpstr>Сезон балов в России длился с Рождества  до последнего дня Масленицы  и возобновлялся уже после Великого поста </vt:lpstr>
      <vt:lpstr>Разновидности бала</vt:lpstr>
      <vt:lpstr>Слайд 13</vt:lpstr>
      <vt:lpstr>Слайд 14</vt:lpstr>
      <vt:lpstr>Слайд 15</vt:lpstr>
      <vt:lpstr>Слайд 16</vt:lpstr>
      <vt:lpstr>Упоминание о бале  в детской литературе:</vt:lpstr>
      <vt:lpstr>Слайд 18</vt:lpstr>
      <vt:lpstr>Слайд 19</vt:lpstr>
      <vt:lpstr>Бал в наше время…</vt:lpstr>
      <vt:lpstr>«Осенний бал»  в Городищенской школе №3</vt:lpstr>
      <vt:lpstr>Вывод:                Таким образом, балы  повлияли       на быт и культуру российского общества:  1. Сформировалась развлекательная культура   России.  2. Зародился светский этикет.  3. Уничтожен затворнический образ жизни женщин.   </vt:lpstr>
      <vt:lpstr>Окончен бал…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1</cp:lastModifiedBy>
  <cp:revision>116</cp:revision>
  <dcterms:created xsi:type="dcterms:W3CDTF">2014-07-11T15:18:59Z</dcterms:created>
  <dcterms:modified xsi:type="dcterms:W3CDTF">2015-03-04T06:19:05Z</dcterms:modified>
</cp:coreProperties>
</file>